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4" r:id="rId18"/>
    <p:sldId id="275" r:id="rId19"/>
    <p:sldId id="276" r:id="rId20"/>
    <p:sldId id="277" r:id="rId21"/>
    <p:sldId id="278" r:id="rId22"/>
    <p:sldId id="279" r:id="rId23"/>
    <p:sldId id="280" r:id="rId24"/>
    <p:sldId id="281" r:id="rId25"/>
    <p:sldId id="282" r:id="rId26"/>
    <p:sldId id="270"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D24C19E-30D7-4BC7-9C60-5604D415715A}" type="datetimeFigureOut">
              <a:rPr lang="tr-TR" smtClean="0"/>
              <a:t>10.12.2023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F9FE89-A13A-4D44-A33B-1B691A877620}" type="slidenum">
              <a:rPr lang="tr-TR" smtClean="0"/>
              <a:t>‹#›</a:t>
            </a:fld>
            <a:endParaRPr lang="tr-TR"/>
          </a:p>
        </p:txBody>
      </p:sp>
    </p:spTree>
    <p:extLst>
      <p:ext uri="{BB962C8B-B14F-4D97-AF65-F5344CB8AC3E}">
        <p14:creationId xmlns:p14="http://schemas.microsoft.com/office/powerpoint/2010/main" val="406945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24C19E-30D7-4BC7-9C60-5604D415715A}" type="datetimeFigureOut">
              <a:rPr lang="tr-TR" smtClean="0"/>
              <a:t>10.12.2023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F9FE89-A13A-4D44-A33B-1B691A877620}" type="slidenum">
              <a:rPr lang="tr-TR" smtClean="0"/>
              <a:t>‹#›</a:t>
            </a:fld>
            <a:endParaRPr lang="tr-TR"/>
          </a:p>
        </p:txBody>
      </p:sp>
    </p:spTree>
    <p:extLst>
      <p:ext uri="{BB962C8B-B14F-4D97-AF65-F5344CB8AC3E}">
        <p14:creationId xmlns:p14="http://schemas.microsoft.com/office/powerpoint/2010/main" val="2089581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24C19E-30D7-4BC7-9C60-5604D415715A}" type="datetimeFigureOut">
              <a:rPr lang="tr-TR" smtClean="0"/>
              <a:t>10.12.2023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F9FE89-A13A-4D44-A33B-1B691A877620}" type="slidenum">
              <a:rPr lang="tr-TR" smtClean="0"/>
              <a:t>‹#›</a:t>
            </a:fld>
            <a:endParaRPr lang="tr-TR"/>
          </a:p>
        </p:txBody>
      </p:sp>
    </p:spTree>
    <p:extLst>
      <p:ext uri="{BB962C8B-B14F-4D97-AF65-F5344CB8AC3E}">
        <p14:creationId xmlns:p14="http://schemas.microsoft.com/office/powerpoint/2010/main" val="248730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24C19E-30D7-4BC7-9C60-5604D415715A}" type="datetimeFigureOut">
              <a:rPr lang="tr-TR" smtClean="0"/>
              <a:t>10.12.2023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F9FE89-A13A-4D44-A33B-1B691A877620}" type="slidenum">
              <a:rPr lang="tr-TR" smtClean="0"/>
              <a:t>‹#›</a:t>
            </a:fld>
            <a:endParaRPr lang="tr-TR"/>
          </a:p>
        </p:txBody>
      </p:sp>
    </p:spTree>
    <p:extLst>
      <p:ext uri="{BB962C8B-B14F-4D97-AF65-F5344CB8AC3E}">
        <p14:creationId xmlns:p14="http://schemas.microsoft.com/office/powerpoint/2010/main" val="524982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D24C19E-30D7-4BC7-9C60-5604D415715A}" type="datetimeFigureOut">
              <a:rPr lang="tr-TR" smtClean="0"/>
              <a:t>10.12.2023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EF9FE89-A13A-4D44-A33B-1B691A877620}" type="slidenum">
              <a:rPr lang="tr-TR" smtClean="0"/>
              <a:t>‹#›</a:t>
            </a:fld>
            <a:endParaRPr lang="tr-TR"/>
          </a:p>
        </p:txBody>
      </p:sp>
    </p:spTree>
    <p:extLst>
      <p:ext uri="{BB962C8B-B14F-4D97-AF65-F5344CB8AC3E}">
        <p14:creationId xmlns:p14="http://schemas.microsoft.com/office/powerpoint/2010/main" val="4139727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D24C19E-30D7-4BC7-9C60-5604D415715A}" type="datetimeFigureOut">
              <a:rPr lang="tr-TR" smtClean="0"/>
              <a:t>10.12.2023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F9FE89-A13A-4D44-A33B-1B691A877620}" type="slidenum">
              <a:rPr lang="tr-TR" smtClean="0"/>
              <a:t>‹#›</a:t>
            </a:fld>
            <a:endParaRPr lang="tr-TR"/>
          </a:p>
        </p:txBody>
      </p:sp>
    </p:spTree>
    <p:extLst>
      <p:ext uri="{BB962C8B-B14F-4D97-AF65-F5344CB8AC3E}">
        <p14:creationId xmlns:p14="http://schemas.microsoft.com/office/powerpoint/2010/main" val="2918771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D24C19E-30D7-4BC7-9C60-5604D415715A}" type="datetimeFigureOut">
              <a:rPr lang="tr-TR" smtClean="0"/>
              <a:t>10.12.2023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EF9FE89-A13A-4D44-A33B-1B691A877620}" type="slidenum">
              <a:rPr lang="tr-TR" smtClean="0"/>
              <a:t>‹#›</a:t>
            </a:fld>
            <a:endParaRPr lang="tr-TR"/>
          </a:p>
        </p:txBody>
      </p:sp>
    </p:spTree>
    <p:extLst>
      <p:ext uri="{BB962C8B-B14F-4D97-AF65-F5344CB8AC3E}">
        <p14:creationId xmlns:p14="http://schemas.microsoft.com/office/powerpoint/2010/main" val="342150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D24C19E-30D7-4BC7-9C60-5604D415715A}" type="datetimeFigureOut">
              <a:rPr lang="tr-TR" smtClean="0"/>
              <a:t>10.12.2023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EF9FE89-A13A-4D44-A33B-1B691A877620}" type="slidenum">
              <a:rPr lang="tr-TR" smtClean="0"/>
              <a:t>‹#›</a:t>
            </a:fld>
            <a:endParaRPr lang="tr-TR"/>
          </a:p>
        </p:txBody>
      </p:sp>
    </p:spTree>
    <p:extLst>
      <p:ext uri="{BB962C8B-B14F-4D97-AF65-F5344CB8AC3E}">
        <p14:creationId xmlns:p14="http://schemas.microsoft.com/office/powerpoint/2010/main" val="2247429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D24C19E-30D7-4BC7-9C60-5604D415715A}" type="datetimeFigureOut">
              <a:rPr lang="tr-TR" smtClean="0"/>
              <a:t>10.12.2023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EF9FE89-A13A-4D44-A33B-1B691A877620}" type="slidenum">
              <a:rPr lang="tr-TR" smtClean="0"/>
              <a:t>‹#›</a:t>
            </a:fld>
            <a:endParaRPr lang="tr-TR"/>
          </a:p>
        </p:txBody>
      </p:sp>
    </p:spTree>
    <p:extLst>
      <p:ext uri="{BB962C8B-B14F-4D97-AF65-F5344CB8AC3E}">
        <p14:creationId xmlns:p14="http://schemas.microsoft.com/office/powerpoint/2010/main" val="2865848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D24C19E-30D7-4BC7-9C60-5604D415715A}" type="datetimeFigureOut">
              <a:rPr lang="tr-TR" smtClean="0"/>
              <a:t>10.12.2023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F9FE89-A13A-4D44-A33B-1B691A877620}" type="slidenum">
              <a:rPr lang="tr-TR" smtClean="0"/>
              <a:t>‹#›</a:t>
            </a:fld>
            <a:endParaRPr lang="tr-TR"/>
          </a:p>
        </p:txBody>
      </p:sp>
    </p:spTree>
    <p:extLst>
      <p:ext uri="{BB962C8B-B14F-4D97-AF65-F5344CB8AC3E}">
        <p14:creationId xmlns:p14="http://schemas.microsoft.com/office/powerpoint/2010/main" val="944397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D24C19E-30D7-4BC7-9C60-5604D415715A}" type="datetimeFigureOut">
              <a:rPr lang="tr-TR" smtClean="0"/>
              <a:t>10.12.2023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EF9FE89-A13A-4D44-A33B-1B691A877620}" type="slidenum">
              <a:rPr lang="tr-TR" smtClean="0"/>
              <a:t>‹#›</a:t>
            </a:fld>
            <a:endParaRPr lang="tr-TR"/>
          </a:p>
        </p:txBody>
      </p:sp>
    </p:spTree>
    <p:extLst>
      <p:ext uri="{BB962C8B-B14F-4D97-AF65-F5344CB8AC3E}">
        <p14:creationId xmlns:p14="http://schemas.microsoft.com/office/powerpoint/2010/main" val="246413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24C19E-30D7-4BC7-9C60-5604D415715A}" type="datetimeFigureOut">
              <a:rPr lang="tr-TR" smtClean="0"/>
              <a:t>10.12.2023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9FE89-A13A-4D44-A33B-1B691A877620}" type="slidenum">
              <a:rPr lang="tr-TR" smtClean="0"/>
              <a:t>‹#›</a:t>
            </a:fld>
            <a:endParaRPr lang="tr-TR"/>
          </a:p>
        </p:txBody>
      </p:sp>
    </p:spTree>
    <p:extLst>
      <p:ext uri="{BB962C8B-B14F-4D97-AF65-F5344CB8AC3E}">
        <p14:creationId xmlns:p14="http://schemas.microsoft.com/office/powerpoint/2010/main" val="1908393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3999" y="1979901"/>
            <a:ext cx="9144000" cy="2966171"/>
          </a:xfrm>
        </p:spPr>
        <p:txBody>
          <a:bodyPr>
            <a:normAutofit/>
          </a:bodyPr>
          <a:lstStyle/>
          <a:p>
            <a:r>
              <a:rPr lang="nn-NO" b="1" dirty="0" smtClean="0"/>
              <a:t>KURUM İÇ DEĞERLEND</a:t>
            </a:r>
            <a:r>
              <a:rPr lang="tr-TR" b="1" dirty="0" smtClean="0"/>
              <a:t>İ</a:t>
            </a:r>
            <a:r>
              <a:rPr lang="nn-NO" b="1" dirty="0" smtClean="0"/>
              <a:t>RME RAPORU (KİDR)</a:t>
            </a:r>
            <a:r>
              <a:rPr lang="tr-TR" b="1" dirty="0" smtClean="0"/>
              <a:t> </a:t>
            </a:r>
            <a:br>
              <a:rPr lang="tr-TR" b="1" dirty="0" smtClean="0"/>
            </a:br>
            <a:r>
              <a:rPr lang="tr-TR" b="1" dirty="0" smtClean="0"/>
              <a:t>HAZIRLAMA SÜRECİ</a:t>
            </a:r>
            <a:endParaRPr lang="tr-TR" b="1" dirty="0"/>
          </a:p>
        </p:txBody>
      </p:sp>
      <p:sp>
        <p:nvSpPr>
          <p:cNvPr id="3" name="Alt Başlık 2"/>
          <p:cNvSpPr>
            <a:spLocks noGrp="1"/>
          </p:cNvSpPr>
          <p:nvPr>
            <p:ph type="subTitle" idx="1"/>
          </p:nvPr>
        </p:nvSpPr>
        <p:spPr>
          <a:xfrm>
            <a:off x="1523999" y="5119110"/>
            <a:ext cx="9144000" cy="1655762"/>
          </a:xfrm>
        </p:spPr>
        <p:txBody>
          <a:bodyPr>
            <a:normAutofit/>
          </a:bodyPr>
          <a:lstStyle/>
          <a:p>
            <a:r>
              <a:rPr lang="tr-TR" dirty="0" smtClean="0"/>
              <a:t>Ağrı İbrahim Çeçen Üniversitesi</a:t>
            </a:r>
          </a:p>
          <a:p>
            <a:r>
              <a:rPr lang="tr-TR" dirty="0" smtClean="0"/>
              <a:t>Kalite Koordinatörlüğü</a:t>
            </a:r>
          </a:p>
          <a:p>
            <a:r>
              <a:rPr lang="tr-TR" dirty="0" smtClean="0"/>
              <a:t>Kasım 2023</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8848" y="160408"/>
            <a:ext cx="2654301" cy="2049468"/>
          </a:xfrm>
          <a:prstGeom prst="rect">
            <a:avLst/>
          </a:prstGeom>
        </p:spPr>
      </p:pic>
    </p:spTree>
    <p:extLst>
      <p:ext uri="{BB962C8B-B14F-4D97-AF65-F5344CB8AC3E}">
        <p14:creationId xmlns:p14="http://schemas.microsoft.com/office/powerpoint/2010/main" val="3278663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A. LİDERLİK, YÖNETİŞİM VE KALİTE </a:t>
            </a:r>
          </a:p>
          <a:p>
            <a:pPr marL="0" indent="0">
              <a:buNone/>
            </a:pPr>
            <a:r>
              <a:rPr lang="tr-TR" b="1" dirty="0" smtClean="0"/>
              <a:t>	A.1.</a:t>
            </a:r>
            <a:r>
              <a:rPr lang="tr-TR" dirty="0" smtClean="0"/>
              <a:t>Liderlik ve Kalite</a:t>
            </a:r>
          </a:p>
          <a:p>
            <a:pPr marL="0" indent="0">
              <a:buNone/>
            </a:pPr>
            <a:r>
              <a:rPr lang="tr-TR" b="1" dirty="0"/>
              <a:t>	</a:t>
            </a:r>
            <a:r>
              <a:rPr lang="tr-TR" b="1" dirty="0" smtClean="0"/>
              <a:t>	A.1.1. </a:t>
            </a:r>
            <a:r>
              <a:rPr lang="tr-TR" dirty="0" smtClean="0"/>
              <a:t>Yönetişim modeli ve idari yapı </a:t>
            </a:r>
          </a:p>
          <a:p>
            <a:pPr marL="0" indent="0">
              <a:buNone/>
            </a:pPr>
            <a:r>
              <a:rPr lang="tr-TR" b="1" dirty="0"/>
              <a:t>	</a:t>
            </a:r>
            <a:r>
              <a:rPr lang="tr-TR" b="1" dirty="0" smtClean="0"/>
              <a:t>	A.1.2. </a:t>
            </a:r>
            <a:r>
              <a:rPr lang="tr-TR" dirty="0" smtClean="0"/>
              <a:t>Liderlik </a:t>
            </a:r>
          </a:p>
          <a:p>
            <a:pPr marL="0" indent="0">
              <a:buNone/>
            </a:pPr>
            <a:r>
              <a:rPr lang="tr-TR" b="1" dirty="0"/>
              <a:t>	</a:t>
            </a:r>
            <a:r>
              <a:rPr lang="tr-TR" b="1" dirty="0" smtClean="0"/>
              <a:t>	A.1.3. </a:t>
            </a:r>
            <a:r>
              <a:rPr lang="tr-TR" dirty="0" smtClean="0"/>
              <a:t>Kurumsal dönüşüm kapasitesi </a:t>
            </a:r>
          </a:p>
          <a:p>
            <a:pPr marL="0" indent="0">
              <a:buNone/>
            </a:pPr>
            <a:r>
              <a:rPr lang="tr-TR" b="1" dirty="0"/>
              <a:t>	</a:t>
            </a:r>
            <a:r>
              <a:rPr lang="tr-TR" b="1" dirty="0" smtClean="0"/>
              <a:t>.</a:t>
            </a:r>
          </a:p>
          <a:p>
            <a:pPr marL="0" indent="0">
              <a:buNone/>
            </a:pPr>
            <a:r>
              <a:rPr lang="tr-TR" b="1" dirty="0"/>
              <a:t>	</a:t>
            </a:r>
            <a:r>
              <a:rPr lang="tr-TR" b="1" dirty="0" smtClean="0"/>
              <a:t>.	</a:t>
            </a:r>
          </a:p>
          <a:p>
            <a:pPr marL="0" indent="0">
              <a:buNone/>
            </a:pPr>
            <a:r>
              <a:rPr lang="tr-TR" b="1" dirty="0"/>
              <a:t>	</a:t>
            </a:r>
            <a:r>
              <a:rPr lang="tr-TR" b="1" dirty="0" smtClean="0"/>
              <a:t>.</a:t>
            </a:r>
            <a:endParaRPr lang="tr-TR" b="1" dirty="0"/>
          </a:p>
        </p:txBody>
      </p:sp>
      <p:sp>
        <p:nvSpPr>
          <p:cNvPr id="4" name="Unvan 1"/>
          <p:cNvSpPr>
            <a:spLocks noGrp="1"/>
          </p:cNvSpPr>
          <p:nvPr>
            <p:ph type="title"/>
          </p:nvPr>
        </p:nvSpPr>
        <p:spPr>
          <a:xfrm>
            <a:off x="623455" y="365125"/>
            <a:ext cx="10730345" cy="1325563"/>
          </a:xfrm>
        </p:spPr>
        <p:txBody>
          <a:bodyPr/>
          <a:lstStyle/>
          <a:p>
            <a:pPr algn="just"/>
            <a:r>
              <a:rPr lang="tr-TR" b="1" dirty="0" smtClean="0">
                <a:solidFill>
                  <a:srgbClr val="C00000"/>
                </a:solidFill>
              </a:rPr>
              <a:t>KURUM İÇ DEĞERLENDİRME RAPORU ŞABLONU</a:t>
            </a:r>
            <a:endParaRPr lang="tr-TR" b="1" dirty="0">
              <a:solidFill>
                <a:srgbClr val="C00000"/>
              </a:solidFill>
            </a:endParaRPr>
          </a:p>
        </p:txBody>
      </p:sp>
    </p:spTree>
    <p:extLst>
      <p:ext uri="{BB962C8B-B14F-4D97-AF65-F5344CB8AC3E}">
        <p14:creationId xmlns:p14="http://schemas.microsoft.com/office/powerpoint/2010/main" val="2488313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B. EĞİTİM ve Ö̈ĞRETİM</a:t>
            </a:r>
          </a:p>
          <a:p>
            <a:pPr marL="0" indent="0">
              <a:buNone/>
            </a:pPr>
            <a:r>
              <a:rPr lang="tr-TR" b="1" dirty="0" smtClean="0"/>
              <a:t>	B.1. </a:t>
            </a:r>
            <a:r>
              <a:rPr lang="tr-TR" dirty="0" smtClean="0"/>
              <a:t>Program Tasarımı, Değerlendirmesi ve Güncellenmesi</a:t>
            </a:r>
          </a:p>
          <a:p>
            <a:pPr marL="0" indent="0">
              <a:buNone/>
            </a:pPr>
            <a:r>
              <a:rPr lang="tr-TR" b="1" dirty="0"/>
              <a:t>	</a:t>
            </a:r>
            <a:r>
              <a:rPr lang="tr-TR" b="1" dirty="0" smtClean="0"/>
              <a:t>	B.1.1.</a:t>
            </a:r>
            <a:r>
              <a:rPr lang="tr-TR" dirty="0" smtClean="0"/>
              <a:t> Programların tasarımı ve onayı</a:t>
            </a:r>
          </a:p>
          <a:p>
            <a:pPr marL="0" indent="0">
              <a:buNone/>
            </a:pPr>
            <a:r>
              <a:rPr lang="tr-TR" b="1" dirty="0"/>
              <a:t>	</a:t>
            </a:r>
            <a:r>
              <a:rPr lang="tr-TR" b="1" dirty="0" smtClean="0"/>
              <a:t>	B.1.2. </a:t>
            </a:r>
            <a:r>
              <a:rPr lang="tr-TR" dirty="0" smtClean="0"/>
              <a:t>Programın ders dağılım dengesi </a:t>
            </a:r>
          </a:p>
          <a:p>
            <a:pPr marL="0" indent="0">
              <a:buNone/>
            </a:pPr>
            <a:r>
              <a:rPr lang="tr-TR" b="1" dirty="0"/>
              <a:t>	</a:t>
            </a:r>
            <a:r>
              <a:rPr lang="tr-TR" b="1" dirty="0" smtClean="0"/>
              <a:t>	B.1.3.</a:t>
            </a:r>
            <a:r>
              <a:rPr lang="tr-TR" dirty="0" smtClean="0"/>
              <a:t> Ders kazanımlarının program çıktılarıyla uyumu</a:t>
            </a:r>
          </a:p>
          <a:p>
            <a:pPr marL="0" indent="0">
              <a:buNone/>
            </a:pPr>
            <a:r>
              <a:rPr lang="tr-TR" b="1" dirty="0"/>
              <a:t>	</a:t>
            </a:r>
            <a:r>
              <a:rPr lang="tr-TR" b="1" dirty="0" smtClean="0"/>
              <a:t>.</a:t>
            </a:r>
          </a:p>
          <a:p>
            <a:pPr marL="0" indent="0">
              <a:buNone/>
            </a:pPr>
            <a:r>
              <a:rPr lang="tr-TR" b="1" dirty="0"/>
              <a:t>	</a:t>
            </a:r>
            <a:r>
              <a:rPr lang="tr-TR" b="1" dirty="0" smtClean="0"/>
              <a:t>.	</a:t>
            </a:r>
          </a:p>
          <a:p>
            <a:pPr marL="0" indent="0">
              <a:buNone/>
            </a:pPr>
            <a:r>
              <a:rPr lang="tr-TR" b="1" dirty="0"/>
              <a:t>	</a:t>
            </a:r>
            <a:r>
              <a:rPr lang="tr-TR" b="1" dirty="0" smtClean="0"/>
              <a:t>.</a:t>
            </a:r>
            <a:endParaRPr lang="tr-TR" b="1" dirty="0"/>
          </a:p>
        </p:txBody>
      </p:sp>
      <p:sp>
        <p:nvSpPr>
          <p:cNvPr id="4" name="Unvan 1"/>
          <p:cNvSpPr>
            <a:spLocks noGrp="1"/>
          </p:cNvSpPr>
          <p:nvPr>
            <p:ph type="title"/>
          </p:nvPr>
        </p:nvSpPr>
        <p:spPr>
          <a:xfrm>
            <a:off x="623455" y="365125"/>
            <a:ext cx="10730345" cy="1325563"/>
          </a:xfrm>
        </p:spPr>
        <p:txBody>
          <a:bodyPr/>
          <a:lstStyle/>
          <a:p>
            <a:pPr algn="just"/>
            <a:r>
              <a:rPr lang="tr-TR" b="1" dirty="0" smtClean="0">
                <a:solidFill>
                  <a:srgbClr val="C00000"/>
                </a:solidFill>
              </a:rPr>
              <a:t>KURUM İÇ DEĞERLENDİRME RAPORU ŞABLONU</a:t>
            </a:r>
            <a:endParaRPr lang="tr-TR" b="1" dirty="0">
              <a:solidFill>
                <a:srgbClr val="C00000"/>
              </a:solidFill>
            </a:endParaRPr>
          </a:p>
        </p:txBody>
      </p:sp>
    </p:spTree>
    <p:extLst>
      <p:ext uri="{BB962C8B-B14F-4D97-AF65-F5344CB8AC3E}">
        <p14:creationId xmlns:p14="http://schemas.microsoft.com/office/powerpoint/2010/main" val="20757081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C. ARAŞTIRMA VE GELİŞTİRME</a:t>
            </a:r>
          </a:p>
          <a:p>
            <a:pPr marL="0" indent="0">
              <a:buNone/>
            </a:pPr>
            <a:r>
              <a:rPr lang="tr-TR" b="1" dirty="0"/>
              <a:t>	</a:t>
            </a:r>
            <a:r>
              <a:rPr lang="tr-TR" b="1" dirty="0" smtClean="0"/>
              <a:t>C.1. </a:t>
            </a:r>
            <a:r>
              <a:rPr lang="tr-TR" dirty="0" smtClean="0"/>
              <a:t>Araştırma Süreçlerinin Yönetimi ve Araştırma Kaynakları</a:t>
            </a:r>
          </a:p>
          <a:p>
            <a:pPr marL="0" indent="0">
              <a:buNone/>
            </a:pPr>
            <a:r>
              <a:rPr lang="tr-TR" b="1" dirty="0"/>
              <a:t>	</a:t>
            </a:r>
            <a:r>
              <a:rPr lang="tr-TR" b="1" dirty="0" smtClean="0"/>
              <a:t>	C.1.1. </a:t>
            </a:r>
            <a:r>
              <a:rPr lang="tr-TR" dirty="0" smtClean="0"/>
              <a:t>Araştırma süreçlerinin yönetimi</a:t>
            </a:r>
          </a:p>
          <a:p>
            <a:pPr marL="0" indent="0">
              <a:buNone/>
            </a:pPr>
            <a:r>
              <a:rPr lang="tr-TR" b="1" dirty="0"/>
              <a:t>	</a:t>
            </a:r>
            <a:r>
              <a:rPr lang="tr-TR" b="1" dirty="0" smtClean="0"/>
              <a:t>	C.1.2. </a:t>
            </a:r>
            <a:r>
              <a:rPr lang="tr-TR" dirty="0" smtClean="0"/>
              <a:t>İç ve dış kaynaklar</a:t>
            </a:r>
          </a:p>
          <a:p>
            <a:pPr marL="0" indent="0">
              <a:buNone/>
            </a:pPr>
            <a:r>
              <a:rPr lang="tr-TR" b="1" dirty="0"/>
              <a:t>	</a:t>
            </a:r>
            <a:r>
              <a:rPr lang="tr-TR" b="1" dirty="0" smtClean="0"/>
              <a:t>	C.1.3. </a:t>
            </a:r>
            <a:r>
              <a:rPr lang="tr-TR" dirty="0" smtClean="0"/>
              <a:t>Doktora programları ve doktora sonrası imkanlar</a:t>
            </a:r>
          </a:p>
          <a:p>
            <a:pPr marL="0" indent="0">
              <a:buNone/>
            </a:pPr>
            <a:r>
              <a:rPr lang="tr-TR" b="1" dirty="0"/>
              <a:t>	</a:t>
            </a:r>
            <a:r>
              <a:rPr lang="tr-TR" b="1" dirty="0" smtClean="0"/>
              <a:t>.</a:t>
            </a:r>
          </a:p>
          <a:p>
            <a:pPr marL="0" indent="0">
              <a:buNone/>
            </a:pPr>
            <a:r>
              <a:rPr lang="tr-TR" b="1" dirty="0"/>
              <a:t>	</a:t>
            </a:r>
            <a:r>
              <a:rPr lang="tr-TR" b="1" dirty="0" smtClean="0"/>
              <a:t>.	</a:t>
            </a:r>
          </a:p>
          <a:p>
            <a:pPr marL="0" indent="0">
              <a:buNone/>
            </a:pPr>
            <a:r>
              <a:rPr lang="tr-TR" b="1" dirty="0"/>
              <a:t>	</a:t>
            </a:r>
            <a:r>
              <a:rPr lang="tr-TR" b="1" dirty="0" smtClean="0"/>
              <a:t>.</a:t>
            </a:r>
            <a:endParaRPr lang="tr-TR" b="1" dirty="0"/>
          </a:p>
        </p:txBody>
      </p:sp>
      <p:sp>
        <p:nvSpPr>
          <p:cNvPr id="5" name="Unvan 1"/>
          <p:cNvSpPr>
            <a:spLocks noGrp="1"/>
          </p:cNvSpPr>
          <p:nvPr>
            <p:ph type="title"/>
          </p:nvPr>
        </p:nvSpPr>
        <p:spPr>
          <a:xfrm>
            <a:off x="623455" y="365125"/>
            <a:ext cx="10730345" cy="1325563"/>
          </a:xfrm>
        </p:spPr>
        <p:txBody>
          <a:bodyPr/>
          <a:lstStyle/>
          <a:p>
            <a:pPr algn="just"/>
            <a:r>
              <a:rPr lang="tr-TR" b="1" dirty="0" smtClean="0">
                <a:solidFill>
                  <a:srgbClr val="C00000"/>
                </a:solidFill>
              </a:rPr>
              <a:t>KURUM İÇ DEĞERLENDİRME RAPORU ŞABLONU</a:t>
            </a:r>
            <a:endParaRPr lang="tr-TR" b="1" dirty="0">
              <a:solidFill>
                <a:srgbClr val="C00000"/>
              </a:solidFill>
            </a:endParaRPr>
          </a:p>
        </p:txBody>
      </p:sp>
    </p:spTree>
    <p:extLst>
      <p:ext uri="{BB962C8B-B14F-4D97-AF65-F5344CB8AC3E}">
        <p14:creationId xmlns:p14="http://schemas.microsoft.com/office/powerpoint/2010/main" val="955720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D. TOPLUMSAL KATKI</a:t>
            </a:r>
          </a:p>
          <a:p>
            <a:pPr marL="0" indent="0">
              <a:buNone/>
            </a:pPr>
            <a:r>
              <a:rPr lang="tr-TR" b="1" dirty="0"/>
              <a:t>	</a:t>
            </a:r>
            <a:r>
              <a:rPr lang="tr-TR" b="1" dirty="0" smtClean="0"/>
              <a:t>D.1. </a:t>
            </a:r>
            <a:r>
              <a:rPr lang="tr-TR" dirty="0" smtClean="0"/>
              <a:t>Toplumsal Katkı Süreçlerinin Yönetimi ve Toplumsal Katkı   Kaynakları</a:t>
            </a:r>
          </a:p>
          <a:p>
            <a:pPr marL="0" indent="0">
              <a:buNone/>
            </a:pPr>
            <a:r>
              <a:rPr lang="tr-TR" b="1" dirty="0"/>
              <a:t>	</a:t>
            </a:r>
            <a:r>
              <a:rPr lang="tr-TR" b="1" dirty="0" smtClean="0"/>
              <a:t>	D.1.1. </a:t>
            </a:r>
            <a:r>
              <a:rPr lang="tr-TR" dirty="0" smtClean="0"/>
              <a:t>Toplumsal katkı süreçlerinin yönetimi </a:t>
            </a:r>
          </a:p>
          <a:p>
            <a:pPr marL="0" indent="0">
              <a:buNone/>
            </a:pPr>
            <a:r>
              <a:rPr lang="tr-TR" b="1" dirty="0"/>
              <a:t>	</a:t>
            </a:r>
            <a:r>
              <a:rPr lang="tr-TR" b="1" dirty="0" smtClean="0"/>
              <a:t>	D.1.2. </a:t>
            </a:r>
            <a:r>
              <a:rPr lang="tr-TR" dirty="0" smtClean="0"/>
              <a:t>Kaynaklar </a:t>
            </a:r>
          </a:p>
          <a:p>
            <a:pPr marL="0" indent="0">
              <a:buNone/>
            </a:pPr>
            <a:r>
              <a:rPr lang="tr-TR" b="1" dirty="0"/>
              <a:t>	</a:t>
            </a:r>
            <a:r>
              <a:rPr lang="tr-TR" b="1" dirty="0" smtClean="0"/>
              <a:t>D.2. </a:t>
            </a:r>
            <a:r>
              <a:rPr lang="tr-TR" dirty="0" smtClean="0"/>
              <a:t>Toplumsal Katkı Performansı </a:t>
            </a:r>
          </a:p>
          <a:p>
            <a:pPr marL="0" indent="0">
              <a:buNone/>
            </a:pPr>
            <a:r>
              <a:rPr lang="tr-TR" b="1" dirty="0"/>
              <a:t>	</a:t>
            </a:r>
            <a:r>
              <a:rPr lang="tr-TR" b="1" dirty="0" smtClean="0"/>
              <a:t>	D.2.1.</a:t>
            </a:r>
            <a:r>
              <a:rPr lang="tr-TR" dirty="0" smtClean="0"/>
              <a:t>Toplumsal katkı performansının izlenmesi ve değerlendirilmesi </a:t>
            </a:r>
            <a:endParaRPr lang="tr-TR" b="1" dirty="0"/>
          </a:p>
        </p:txBody>
      </p:sp>
      <p:sp>
        <p:nvSpPr>
          <p:cNvPr id="4" name="Unvan 1"/>
          <p:cNvSpPr>
            <a:spLocks noGrp="1"/>
          </p:cNvSpPr>
          <p:nvPr>
            <p:ph type="title"/>
          </p:nvPr>
        </p:nvSpPr>
        <p:spPr>
          <a:xfrm>
            <a:off x="623455" y="365125"/>
            <a:ext cx="10730345" cy="1325563"/>
          </a:xfrm>
        </p:spPr>
        <p:txBody>
          <a:bodyPr/>
          <a:lstStyle/>
          <a:p>
            <a:pPr algn="just"/>
            <a:r>
              <a:rPr lang="tr-TR" b="1" dirty="0" smtClean="0">
                <a:solidFill>
                  <a:srgbClr val="C00000"/>
                </a:solidFill>
              </a:rPr>
              <a:t>KURUM İÇ DEĞERLENDİRME RAPORU ŞABLONU</a:t>
            </a:r>
            <a:endParaRPr lang="tr-TR" b="1" dirty="0">
              <a:solidFill>
                <a:srgbClr val="C00000"/>
              </a:solidFill>
            </a:endParaRPr>
          </a:p>
        </p:txBody>
      </p:sp>
    </p:spTree>
    <p:extLst>
      <p:ext uri="{BB962C8B-B14F-4D97-AF65-F5344CB8AC3E}">
        <p14:creationId xmlns:p14="http://schemas.microsoft.com/office/powerpoint/2010/main" val="1734676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SONUÇ VE DEĞERLENDİRME </a:t>
            </a:r>
          </a:p>
          <a:p>
            <a:pPr marL="0" indent="0" algn="just">
              <a:lnSpc>
                <a:spcPct val="150000"/>
              </a:lnSpc>
              <a:buNone/>
            </a:pPr>
            <a:r>
              <a:rPr lang="tr-TR" dirty="0" smtClean="0"/>
              <a:t>Kurumun güçlü yönleri ile iyileşmeye açık yönlerinin </a:t>
            </a:r>
            <a:r>
              <a:rPr lang="tr-TR" b="1" dirty="0" smtClean="0"/>
              <a:t>Liderlik, Yönetişim ve Kalite, Eğitim ve Öğretim, Araştırma ve Geliştirme ve Toplumsal Katkı </a:t>
            </a:r>
            <a:r>
              <a:rPr lang="tr-TR" dirty="0" smtClean="0"/>
              <a:t>başlıkları kapsamında genel olarak özet halinde sunulması beklenmektedir. </a:t>
            </a:r>
            <a:endParaRPr lang="tr-TR" b="1" dirty="0"/>
          </a:p>
        </p:txBody>
      </p:sp>
      <p:sp>
        <p:nvSpPr>
          <p:cNvPr id="4" name="Unvan 1"/>
          <p:cNvSpPr>
            <a:spLocks noGrp="1"/>
          </p:cNvSpPr>
          <p:nvPr>
            <p:ph type="title"/>
          </p:nvPr>
        </p:nvSpPr>
        <p:spPr>
          <a:xfrm>
            <a:off x="623455" y="365125"/>
            <a:ext cx="10730345" cy="1325563"/>
          </a:xfrm>
        </p:spPr>
        <p:txBody>
          <a:bodyPr/>
          <a:lstStyle/>
          <a:p>
            <a:pPr algn="just"/>
            <a:r>
              <a:rPr lang="tr-TR" b="1" dirty="0" smtClean="0">
                <a:solidFill>
                  <a:srgbClr val="C00000"/>
                </a:solidFill>
              </a:rPr>
              <a:t>KURUM İÇ DEĞERLENDİRME RAPORU ŞABLONU</a:t>
            </a:r>
            <a:endParaRPr lang="tr-TR" b="1" dirty="0">
              <a:solidFill>
                <a:srgbClr val="C00000"/>
              </a:solidFill>
            </a:endParaRPr>
          </a:p>
        </p:txBody>
      </p:sp>
    </p:spTree>
    <p:extLst>
      <p:ext uri="{BB962C8B-B14F-4D97-AF65-F5344CB8AC3E}">
        <p14:creationId xmlns:p14="http://schemas.microsoft.com/office/powerpoint/2010/main" val="20102279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1094509" y="540327"/>
            <a:ext cx="9601200" cy="6123709"/>
          </a:xfrm>
          <a:prstGeom prst="rect">
            <a:avLst/>
          </a:prstGeom>
        </p:spPr>
      </p:pic>
    </p:spTree>
    <p:extLst>
      <p:ext uri="{BB962C8B-B14F-4D97-AF65-F5344CB8AC3E}">
        <p14:creationId xmlns:p14="http://schemas.microsoft.com/office/powerpoint/2010/main" val="40963150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b="1" dirty="0" smtClean="0">
                <a:solidFill>
                  <a:srgbClr val="C00000"/>
                </a:solidFill>
              </a:rPr>
              <a:t>Kanıtlar</a:t>
            </a:r>
            <a:endParaRPr lang="tr-TR" sz="4800" b="1" dirty="0">
              <a:solidFill>
                <a:srgbClr val="C00000"/>
              </a:solidFill>
            </a:endParaRPr>
          </a:p>
        </p:txBody>
      </p:sp>
      <p:sp>
        <p:nvSpPr>
          <p:cNvPr id="3" name="İçerik Yer Tutucusu 2"/>
          <p:cNvSpPr>
            <a:spLocks noGrp="1"/>
          </p:cNvSpPr>
          <p:nvPr>
            <p:ph idx="1"/>
          </p:nvPr>
        </p:nvSpPr>
        <p:spPr/>
        <p:txBody>
          <a:bodyPr>
            <a:normAutofit/>
          </a:bodyPr>
          <a:lstStyle/>
          <a:p>
            <a:pPr algn="just"/>
            <a:r>
              <a:rPr lang="tr-TR" dirty="0"/>
              <a:t>Öğrencilerimiz, şikâyet ve/veya önerileri için </a:t>
            </a:r>
            <a:r>
              <a:rPr lang="tr-TR" sz="3200" b="1" dirty="0"/>
              <a:t>“Rektöre Yazın” </a:t>
            </a:r>
            <a:r>
              <a:rPr lang="tr-TR" dirty="0"/>
              <a:t>uygulaması ile doğrudan üniversitemiz Rektörü ile iletişim </a:t>
            </a:r>
            <a:r>
              <a:rPr lang="tr-TR" dirty="0" smtClean="0"/>
              <a:t>kurabilmekte,</a:t>
            </a:r>
          </a:p>
          <a:p>
            <a:pPr algn="just"/>
            <a:r>
              <a:rPr lang="tr-TR" dirty="0" smtClean="0"/>
              <a:t>Öğrencilerimiz, WEB </a:t>
            </a:r>
            <a:r>
              <a:rPr lang="tr-TR" dirty="0"/>
              <a:t>sayfasında bulunan </a:t>
            </a:r>
            <a:r>
              <a:rPr lang="tr-TR" b="1" dirty="0"/>
              <a:t>“İletişim” </a:t>
            </a:r>
            <a:r>
              <a:rPr lang="tr-TR" dirty="0"/>
              <a:t>formları ve tüm akademik birimlerde bulunan </a:t>
            </a:r>
            <a:r>
              <a:rPr lang="tr-TR" b="1" dirty="0"/>
              <a:t>“istek/şikayet” </a:t>
            </a:r>
            <a:r>
              <a:rPr lang="tr-TR" dirty="0"/>
              <a:t>kutularını kullanabilmektedir</a:t>
            </a:r>
            <a:r>
              <a:rPr lang="tr-TR" dirty="0" smtClean="0"/>
              <a:t>.</a:t>
            </a:r>
          </a:p>
          <a:p>
            <a:pPr algn="just"/>
            <a:r>
              <a:rPr lang="tr-TR" dirty="0"/>
              <a:t>T</a:t>
            </a:r>
            <a:r>
              <a:rPr lang="tr-TR" dirty="0" smtClean="0"/>
              <a:t>üm </a:t>
            </a:r>
            <a:r>
              <a:rPr lang="tr-TR" dirty="0"/>
              <a:t>öğrencilerimizi kapsayan </a:t>
            </a:r>
            <a:r>
              <a:rPr lang="tr-TR" b="1" dirty="0"/>
              <a:t>“memnuniyet anketini</a:t>
            </a:r>
            <a:r>
              <a:rPr lang="tr-TR" b="1" dirty="0" smtClean="0"/>
              <a:t>”</a:t>
            </a:r>
          </a:p>
          <a:p>
            <a:pPr algn="just"/>
            <a:r>
              <a:rPr lang="tr-TR" dirty="0"/>
              <a:t>“Rektör-Öğrenci Buluşmaları” - “Rektör-Öğrenci Kulüpleri Buluşmaları” - “Dekan/Müdür-Öğrenci Buluşmaları”</a:t>
            </a:r>
            <a:endParaRPr lang="tr-TR" b="1" dirty="0" smtClean="0"/>
          </a:p>
          <a:p>
            <a:pPr marL="0" indent="0" algn="just">
              <a:buNone/>
            </a:pPr>
            <a:endParaRPr lang="tr-TR" dirty="0"/>
          </a:p>
        </p:txBody>
      </p:sp>
    </p:spTree>
    <p:extLst>
      <p:ext uri="{BB962C8B-B14F-4D97-AF65-F5344CB8AC3E}">
        <p14:creationId xmlns:p14="http://schemas.microsoft.com/office/powerpoint/2010/main" val="517961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Kanıtlar</a:t>
            </a:r>
            <a:endParaRPr lang="tr-TR" dirty="0"/>
          </a:p>
        </p:txBody>
      </p:sp>
      <p:sp>
        <p:nvSpPr>
          <p:cNvPr id="3" name="İçerik Yer Tutucusu 2"/>
          <p:cNvSpPr>
            <a:spLocks noGrp="1"/>
          </p:cNvSpPr>
          <p:nvPr>
            <p:ph idx="1"/>
          </p:nvPr>
        </p:nvSpPr>
        <p:spPr/>
        <p:txBody>
          <a:bodyPr/>
          <a:lstStyle/>
          <a:p>
            <a:pPr algn="just"/>
            <a:r>
              <a:rPr lang="tr-TR" dirty="0" smtClean="0"/>
              <a:t>Türkiye’deki tüm </a:t>
            </a:r>
            <a:r>
              <a:rPr lang="tr-TR" dirty="0"/>
              <a:t>üniversiteler içerisinde </a:t>
            </a:r>
            <a:r>
              <a:rPr lang="tr-TR" sz="6000" b="1" u="sng" dirty="0">
                <a:solidFill>
                  <a:srgbClr val="FF0000"/>
                </a:solidFill>
              </a:rPr>
              <a:t>ilk kez </a:t>
            </a:r>
            <a:r>
              <a:rPr lang="tr-TR" dirty="0"/>
              <a:t>birim bazında gerçekleştirilen </a:t>
            </a:r>
            <a:r>
              <a:rPr lang="tr-TR" b="1" dirty="0"/>
              <a:t>“Kalite Güvencesi Sistemi ve Akreditasyonda Öğrencinin Rolü”</a:t>
            </a:r>
            <a:r>
              <a:rPr lang="tr-TR" dirty="0"/>
              <a:t> seminer ve </a:t>
            </a:r>
            <a:r>
              <a:rPr lang="tr-TR" dirty="0" err="1"/>
              <a:t>çalıştayları</a:t>
            </a:r>
            <a:r>
              <a:rPr lang="tr-TR" dirty="0"/>
              <a:t> aracılığıyla </a:t>
            </a:r>
            <a:r>
              <a:rPr lang="tr-TR" dirty="0" smtClean="0"/>
              <a:t>öğrencilerimizin </a:t>
            </a:r>
            <a:r>
              <a:rPr lang="tr-TR" dirty="0"/>
              <a:t>daha iyi bir üniversite için neler yapılabileceği ile ilgili geri bildirimleri ve iyileştirme önerileri alınarak, Rektör ve Kalite Komisyonuna </a:t>
            </a:r>
            <a:r>
              <a:rPr lang="tr-TR" dirty="0" smtClean="0"/>
              <a:t>sunulmuştur.</a:t>
            </a:r>
            <a:endParaRPr lang="tr-TR" dirty="0"/>
          </a:p>
        </p:txBody>
      </p:sp>
    </p:spTree>
    <p:extLst>
      <p:ext uri="{BB962C8B-B14F-4D97-AF65-F5344CB8AC3E}">
        <p14:creationId xmlns:p14="http://schemas.microsoft.com/office/powerpoint/2010/main" val="17666266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800" b="1" dirty="0">
                <a:solidFill>
                  <a:srgbClr val="C00000"/>
                </a:solidFill>
              </a:rPr>
              <a:t>A.4.2. </a:t>
            </a:r>
            <a:r>
              <a:rPr lang="tr-TR" sz="4800" b="1" dirty="0" smtClean="0">
                <a:solidFill>
                  <a:srgbClr val="C00000"/>
                </a:solidFill>
              </a:rPr>
              <a:t>Öğrenci Geri Bildirimleri </a:t>
            </a:r>
            <a:endParaRPr lang="tr-TR" sz="4800" b="1" dirty="0">
              <a:solidFill>
                <a:srgbClr val="C00000"/>
              </a:solidFill>
            </a:endParaRPr>
          </a:p>
        </p:txBody>
      </p:sp>
      <p:sp>
        <p:nvSpPr>
          <p:cNvPr id="3" name="İçerik Yer Tutucusu 2"/>
          <p:cNvSpPr>
            <a:spLocks noGrp="1"/>
          </p:cNvSpPr>
          <p:nvPr>
            <p:ph idx="1"/>
          </p:nvPr>
        </p:nvSpPr>
        <p:spPr/>
        <p:txBody>
          <a:bodyPr/>
          <a:lstStyle/>
          <a:p>
            <a:pPr marL="0" indent="0">
              <a:buNone/>
            </a:pPr>
            <a:r>
              <a:rPr lang="tr-TR" b="1" dirty="0" smtClean="0"/>
              <a:t>Olgunluk Düzeyi: 5</a:t>
            </a:r>
          </a:p>
          <a:p>
            <a:pPr marL="0" indent="0" algn="just">
              <a:buNone/>
            </a:pPr>
            <a:endParaRPr lang="tr-TR" dirty="0" smtClean="0"/>
          </a:p>
          <a:p>
            <a:pPr marL="0" indent="0" algn="just">
              <a:buNone/>
            </a:pPr>
            <a:r>
              <a:rPr lang="tr-TR" dirty="0" smtClean="0"/>
              <a:t>İçselleştirilmiş</a:t>
            </a:r>
            <a:r>
              <a:rPr lang="tr-TR" dirty="0"/>
              <a:t>, sistematik, sürdürülebilir ve örnek gösterilebilir uygulamalar bulunmaktadır. </a:t>
            </a:r>
            <a:endParaRPr lang="tr-TR" b="1" dirty="0"/>
          </a:p>
        </p:txBody>
      </p:sp>
    </p:spTree>
    <p:extLst>
      <p:ext uri="{BB962C8B-B14F-4D97-AF65-F5344CB8AC3E}">
        <p14:creationId xmlns:p14="http://schemas.microsoft.com/office/powerpoint/2010/main" val="4741797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YÖKAK Dereceli Değerlendirme Anahtarı ve Kullanımı</a:t>
            </a:r>
          </a:p>
        </p:txBody>
      </p:sp>
      <p:sp>
        <p:nvSpPr>
          <p:cNvPr id="3" name="İçerik Yer Tutucusu 2"/>
          <p:cNvSpPr>
            <a:spLocks noGrp="1"/>
          </p:cNvSpPr>
          <p:nvPr>
            <p:ph idx="1"/>
          </p:nvPr>
        </p:nvSpPr>
        <p:spPr/>
        <p:txBody>
          <a:bodyPr/>
          <a:lstStyle/>
          <a:p>
            <a:pPr marL="0" indent="0" algn="just">
              <a:buNone/>
            </a:pPr>
            <a:r>
              <a:rPr lang="tr-TR" dirty="0" err="1"/>
              <a:t>YÖKAK’ın</a:t>
            </a:r>
            <a:r>
              <a:rPr lang="tr-TR" dirty="0"/>
              <a:t> kurumsal değerlendirme süreçleri, bütüncül bir bakış açısıyla; Liderlik, Yönetişim ve Kalite, Eğitim ve Öğretim, Araştırma ve Geliştirme ve Toplumsal Katkı başlıkları altında toplam 14 ölçüt ve 46 alt ölçüt ile gerçekleştirilmektedir. Değerlendirme süreçlerinde kullanılan temel araç YÖKAK Dereceli Değerlendirme </a:t>
            </a:r>
            <a:r>
              <a:rPr lang="tr-TR" dirty="0" err="1"/>
              <a:t>Anahtarı’dır</a:t>
            </a:r>
            <a:r>
              <a:rPr lang="tr-TR" dirty="0"/>
              <a:t>. </a:t>
            </a:r>
          </a:p>
        </p:txBody>
      </p:sp>
    </p:spTree>
    <p:extLst>
      <p:ext uri="{BB962C8B-B14F-4D97-AF65-F5344CB8AC3E}">
        <p14:creationId xmlns:p14="http://schemas.microsoft.com/office/powerpoint/2010/main" val="1429018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nn-NO" b="1" dirty="0" smtClean="0">
                <a:solidFill>
                  <a:srgbClr val="C00000"/>
                </a:solidFill>
              </a:rPr>
              <a:t>Kurum İç Değerlendirme Raporu</a:t>
            </a:r>
            <a:r>
              <a:rPr lang="tr-TR" b="1" dirty="0" smtClean="0">
                <a:solidFill>
                  <a:srgbClr val="C00000"/>
                </a:solidFill>
              </a:rPr>
              <a:t> </a:t>
            </a:r>
            <a:endParaRPr lang="tr-TR" b="1" dirty="0">
              <a:solidFill>
                <a:srgbClr val="C00000"/>
              </a:solidFill>
            </a:endParaRPr>
          </a:p>
        </p:txBody>
      </p:sp>
      <p:sp>
        <p:nvSpPr>
          <p:cNvPr id="3" name="İçerik Yer Tutucusu 2"/>
          <p:cNvSpPr>
            <a:spLocks noGrp="1"/>
          </p:cNvSpPr>
          <p:nvPr>
            <p:ph idx="1"/>
          </p:nvPr>
        </p:nvSpPr>
        <p:spPr/>
        <p:txBody>
          <a:bodyPr/>
          <a:lstStyle/>
          <a:p>
            <a:pPr marL="0" indent="0" algn="just">
              <a:lnSpc>
                <a:spcPct val="150000"/>
              </a:lnSpc>
              <a:buNone/>
            </a:pPr>
            <a:r>
              <a:rPr lang="tr-TR" i="1" dirty="0" smtClean="0"/>
              <a:t>Kurum İç Değerlendirme Raporu (KİDR); </a:t>
            </a:r>
            <a:r>
              <a:rPr lang="tr-TR" dirty="0" smtClean="0"/>
              <a:t>kurumun yıllık </a:t>
            </a:r>
            <a:r>
              <a:rPr lang="tr-TR" b="1" i="1" dirty="0" smtClean="0"/>
              <a:t>iç değerlendirme süreçlerini izlemek, Değerlendirme Programlarında (Kurumsal Dış Değerlendirme, Kurumsal Akreditasyon, İzleme ve Ara Değerlendirme) esas alınmak </a:t>
            </a:r>
            <a:r>
              <a:rPr lang="tr-TR" dirty="0" smtClean="0"/>
              <a:t>üzere kurum tarafından her yıl hazırlanmakta ve Yükseköğretim Kalite Kuruluna (YÖKAK) sunulmaktadır.</a:t>
            </a:r>
            <a:endParaRPr lang="tr-TR" dirty="0"/>
          </a:p>
        </p:txBody>
      </p:sp>
    </p:spTree>
    <p:extLst>
      <p:ext uri="{BB962C8B-B14F-4D97-AF65-F5344CB8AC3E}">
        <p14:creationId xmlns:p14="http://schemas.microsoft.com/office/powerpoint/2010/main" val="12422230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YÖKAK Dereceli Değerlendirme Anahtarı ve Kullanımı</a:t>
            </a:r>
            <a:endParaRPr lang="tr-TR" dirty="0"/>
          </a:p>
        </p:txBody>
      </p:sp>
      <p:sp>
        <p:nvSpPr>
          <p:cNvPr id="3" name="İçerik Yer Tutucusu 2"/>
          <p:cNvSpPr>
            <a:spLocks noGrp="1"/>
          </p:cNvSpPr>
          <p:nvPr>
            <p:ph idx="1"/>
          </p:nvPr>
        </p:nvSpPr>
        <p:spPr/>
        <p:txBody>
          <a:bodyPr>
            <a:normAutofit lnSpcReduction="10000"/>
          </a:bodyPr>
          <a:lstStyle/>
          <a:p>
            <a:pPr marL="0" indent="0" algn="just">
              <a:buNone/>
            </a:pPr>
            <a:r>
              <a:rPr lang="tr-TR" dirty="0"/>
              <a:t>YÖKAK Dereceli Değerlendirme </a:t>
            </a:r>
            <a:r>
              <a:rPr lang="tr-TR" dirty="0" err="1"/>
              <a:t>Anahtarı’nda</a:t>
            </a:r>
            <a:r>
              <a:rPr lang="tr-TR" dirty="0"/>
              <a:t> her bir alt ölçüt için kalite güvencesi süreç ya da mekanizmaları; </a:t>
            </a:r>
            <a:endParaRPr lang="tr-TR" dirty="0" smtClean="0"/>
          </a:p>
          <a:p>
            <a:pPr marL="0" indent="0" algn="just">
              <a:buNone/>
            </a:pPr>
            <a:r>
              <a:rPr lang="tr-TR" dirty="0" smtClean="0"/>
              <a:t>- planlama</a:t>
            </a:r>
            <a:r>
              <a:rPr lang="tr-TR" dirty="0"/>
              <a:t>, </a:t>
            </a:r>
            <a:endParaRPr lang="tr-TR" dirty="0" smtClean="0"/>
          </a:p>
          <a:p>
            <a:pPr marL="0" indent="0" algn="just">
              <a:buNone/>
            </a:pPr>
            <a:r>
              <a:rPr lang="tr-TR" dirty="0" smtClean="0"/>
              <a:t>- uygulama</a:t>
            </a:r>
            <a:r>
              <a:rPr lang="tr-TR" dirty="0"/>
              <a:t>, </a:t>
            </a:r>
            <a:endParaRPr lang="tr-TR" dirty="0" smtClean="0"/>
          </a:p>
          <a:p>
            <a:pPr marL="0" indent="0" algn="just">
              <a:buNone/>
            </a:pPr>
            <a:r>
              <a:rPr lang="tr-TR" dirty="0" smtClean="0"/>
              <a:t>- kontrol </a:t>
            </a:r>
            <a:r>
              <a:rPr lang="tr-TR" dirty="0"/>
              <a:t>etme ve </a:t>
            </a:r>
            <a:endParaRPr lang="tr-TR" dirty="0" smtClean="0"/>
          </a:p>
          <a:p>
            <a:pPr marL="0" indent="0" algn="just">
              <a:buNone/>
            </a:pPr>
            <a:r>
              <a:rPr lang="tr-TR" dirty="0" smtClean="0"/>
              <a:t>- önlem </a:t>
            </a:r>
            <a:r>
              <a:rPr lang="tr-TR" dirty="0"/>
              <a:t>alma (PUKÖ) </a:t>
            </a:r>
            <a:endParaRPr lang="tr-TR" dirty="0" smtClean="0"/>
          </a:p>
          <a:p>
            <a:pPr marL="0" indent="0" algn="just">
              <a:buNone/>
            </a:pPr>
            <a:r>
              <a:rPr lang="tr-TR" dirty="0" smtClean="0"/>
              <a:t>basamaklarının </a:t>
            </a:r>
            <a:r>
              <a:rPr lang="tr-TR" dirty="0"/>
              <a:t>olgunluk düzeyleri dikkate alınarak tanımlanmış olup, 1-5 arasındaki bir ölçekle derecelendirilmiştir. Bu anahtarla olgunluk düzeyi belirlenen alt ölçütler, ilgili ölçütlerin karşılanma düzeyini ortaya koymaktadır.</a:t>
            </a:r>
          </a:p>
        </p:txBody>
      </p:sp>
    </p:spTree>
    <p:extLst>
      <p:ext uri="{BB962C8B-B14F-4D97-AF65-F5344CB8AC3E}">
        <p14:creationId xmlns:p14="http://schemas.microsoft.com/office/powerpoint/2010/main" val="3419716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YÖKAK Dereceli Değerlendirme Anahtarı ve Kullanımı</a:t>
            </a:r>
            <a:endParaRPr lang="tr-TR" dirty="0"/>
          </a:p>
        </p:txBody>
      </p:sp>
      <p:pic>
        <p:nvPicPr>
          <p:cNvPr id="4" name="Resim 3"/>
          <p:cNvPicPr>
            <a:picLocks noChangeAspect="1"/>
          </p:cNvPicPr>
          <p:nvPr/>
        </p:nvPicPr>
        <p:blipFill>
          <a:blip r:embed="rId2"/>
          <a:stretch>
            <a:fillRect/>
          </a:stretch>
        </p:blipFill>
        <p:spPr>
          <a:xfrm>
            <a:off x="838200" y="1743075"/>
            <a:ext cx="10134600" cy="5114925"/>
          </a:xfrm>
          <a:prstGeom prst="rect">
            <a:avLst/>
          </a:prstGeom>
        </p:spPr>
      </p:pic>
    </p:spTree>
    <p:extLst>
      <p:ext uri="{BB962C8B-B14F-4D97-AF65-F5344CB8AC3E}">
        <p14:creationId xmlns:p14="http://schemas.microsoft.com/office/powerpoint/2010/main" val="28117503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YÖKAK Dereceli Değerlendirme Anahtarı ve Kullanımı</a:t>
            </a:r>
            <a:endParaRPr lang="tr-TR" dirty="0"/>
          </a:p>
        </p:txBody>
      </p:sp>
      <p:pic>
        <p:nvPicPr>
          <p:cNvPr id="4" name="Resim 3"/>
          <p:cNvPicPr>
            <a:picLocks noChangeAspect="1"/>
          </p:cNvPicPr>
          <p:nvPr/>
        </p:nvPicPr>
        <p:blipFill>
          <a:blip r:embed="rId2"/>
          <a:stretch>
            <a:fillRect/>
          </a:stretch>
        </p:blipFill>
        <p:spPr>
          <a:xfrm>
            <a:off x="457200" y="1690688"/>
            <a:ext cx="11277600" cy="5086350"/>
          </a:xfrm>
          <a:prstGeom prst="rect">
            <a:avLst/>
          </a:prstGeom>
        </p:spPr>
      </p:pic>
    </p:spTree>
    <p:extLst>
      <p:ext uri="{BB962C8B-B14F-4D97-AF65-F5344CB8AC3E}">
        <p14:creationId xmlns:p14="http://schemas.microsoft.com/office/powerpoint/2010/main" val="9559699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YÖKAK Dereceli Değerlendirme Anahtarı ve Kullanımı</a:t>
            </a:r>
            <a:endParaRPr lang="tr-TR" dirty="0"/>
          </a:p>
        </p:txBody>
      </p:sp>
      <p:sp>
        <p:nvSpPr>
          <p:cNvPr id="3" name="İçerik Yer Tutucusu 2"/>
          <p:cNvSpPr>
            <a:spLocks noGrp="1"/>
          </p:cNvSpPr>
          <p:nvPr>
            <p:ph idx="1"/>
          </p:nvPr>
        </p:nvSpPr>
        <p:spPr/>
        <p:txBody>
          <a:bodyPr/>
          <a:lstStyle/>
          <a:p>
            <a:pPr marL="0" indent="0">
              <a:buNone/>
            </a:pPr>
            <a:r>
              <a:rPr lang="tr-TR" sz="3200" b="1" dirty="0"/>
              <a:t>Bir alt ölçütte 4 olgunluk seviyesine karar verebilmek için; </a:t>
            </a:r>
            <a:endParaRPr lang="tr-TR" sz="3200" b="1" dirty="0" smtClean="0"/>
          </a:p>
          <a:p>
            <a:pPr marL="0" indent="0">
              <a:buNone/>
            </a:pPr>
            <a:r>
              <a:rPr lang="tr-TR" dirty="0" smtClean="0"/>
              <a:t>▪ </a:t>
            </a:r>
            <a:r>
              <a:rPr lang="tr-TR" dirty="0"/>
              <a:t>Uygulamaların kurumun geneline yayılmış olması, </a:t>
            </a:r>
            <a:endParaRPr lang="tr-TR" dirty="0" smtClean="0"/>
          </a:p>
          <a:p>
            <a:pPr marL="0" indent="0">
              <a:buNone/>
            </a:pPr>
            <a:r>
              <a:rPr lang="tr-TR" dirty="0" smtClean="0"/>
              <a:t>▪ </a:t>
            </a:r>
            <a:r>
              <a:rPr lang="tr-TR" dirty="0"/>
              <a:t>Uygulamalardan sonuç elde edilmiş olması, </a:t>
            </a:r>
            <a:endParaRPr lang="tr-TR" dirty="0" smtClean="0"/>
          </a:p>
          <a:p>
            <a:pPr marL="0" indent="0">
              <a:buNone/>
            </a:pPr>
            <a:r>
              <a:rPr lang="tr-TR" dirty="0" smtClean="0"/>
              <a:t>▪ </a:t>
            </a:r>
            <a:r>
              <a:rPr lang="tr-TR" dirty="0"/>
              <a:t>Bu sonuçların izleniyor olması, </a:t>
            </a:r>
            <a:endParaRPr lang="tr-TR" dirty="0" smtClean="0"/>
          </a:p>
          <a:p>
            <a:pPr marL="0" indent="0">
              <a:buNone/>
            </a:pPr>
            <a:r>
              <a:rPr lang="tr-TR" dirty="0" smtClean="0"/>
              <a:t>▪ </a:t>
            </a:r>
            <a:r>
              <a:rPr lang="tr-TR" dirty="0"/>
              <a:t>İzleme sonuçlarının ilgili paydaşlarla birlikte değerlendirilerek; uygulamaların iyileştiriliyor olması </a:t>
            </a:r>
            <a:endParaRPr lang="tr-TR" dirty="0" smtClean="0"/>
          </a:p>
          <a:p>
            <a:pPr marL="0" indent="0">
              <a:buNone/>
            </a:pPr>
            <a:r>
              <a:rPr lang="tr-TR" dirty="0" smtClean="0"/>
              <a:t>▪ </a:t>
            </a:r>
            <a:r>
              <a:rPr lang="tr-TR" dirty="0"/>
              <a:t>Tüm bunların kanıtlarla desteklenmesi gerekmektedir.</a:t>
            </a:r>
          </a:p>
        </p:txBody>
      </p:sp>
    </p:spTree>
    <p:extLst>
      <p:ext uri="{BB962C8B-B14F-4D97-AF65-F5344CB8AC3E}">
        <p14:creationId xmlns:p14="http://schemas.microsoft.com/office/powerpoint/2010/main" val="29209054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YÖKAK Dereceli Değerlendirme Anahtarı ve Kullanımı</a:t>
            </a:r>
            <a:endParaRPr lang="tr-TR" dirty="0"/>
          </a:p>
        </p:txBody>
      </p:sp>
      <p:sp>
        <p:nvSpPr>
          <p:cNvPr id="3" name="İçerik Yer Tutucusu 2"/>
          <p:cNvSpPr>
            <a:spLocks noGrp="1"/>
          </p:cNvSpPr>
          <p:nvPr>
            <p:ph idx="1"/>
          </p:nvPr>
        </p:nvSpPr>
        <p:spPr/>
        <p:txBody>
          <a:bodyPr/>
          <a:lstStyle/>
          <a:p>
            <a:pPr marL="0" indent="0" algn="just">
              <a:buNone/>
            </a:pPr>
            <a:r>
              <a:rPr lang="tr-TR" dirty="0"/>
              <a:t>Bir alt ölçütte </a:t>
            </a:r>
            <a:r>
              <a:rPr lang="tr-TR" sz="3200" b="1" dirty="0"/>
              <a:t>5 olgunluk seviyesine </a:t>
            </a:r>
            <a:r>
              <a:rPr lang="tr-TR" dirty="0"/>
              <a:t>karar verebilmek için ise yukarıda yer alan hususların yanı sıra; </a:t>
            </a:r>
            <a:endParaRPr lang="tr-TR" dirty="0" smtClean="0"/>
          </a:p>
          <a:p>
            <a:pPr marL="0" indent="0" algn="just">
              <a:buNone/>
            </a:pPr>
            <a:r>
              <a:rPr lang="tr-TR" dirty="0" smtClean="0"/>
              <a:t>• </a:t>
            </a:r>
            <a:r>
              <a:rPr lang="tr-TR" dirty="0"/>
              <a:t>Uygulamaların sistematikliğinin ve sürdürülebilirliğinin (PUKÖ çevriminin birkaç kez kapatılması), </a:t>
            </a:r>
            <a:endParaRPr lang="tr-TR" dirty="0" smtClean="0"/>
          </a:p>
          <a:p>
            <a:pPr marL="0" indent="0" algn="just">
              <a:buNone/>
            </a:pPr>
            <a:r>
              <a:rPr lang="tr-TR" dirty="0" smtClean="0"/>
              <a:t>• </a:t>
            </a:r>
            <a:r>
              <a:rPr lang="tr-TR" dirty="0"/>
              <a:t>Uygulamaların kurumun genelinde katkı sağladığının ve içselleştirildiğinin, </a:t>
            </a:r>
            <a:endParaRPr lang="tr-TR" dirty="0" smtClean="0"/>
          </a:p>
          <a:p>
            <a:pPr marL="0" indent="0" algn="just">
              <a:buNone/>
            </a:pPr>
            <a:r>
              <a:rPr lang="tr-TR" dirty="0" smtClean="0"/>
              <a:t>• </a:t>
            </a:r>
            <a:r>
              <a:rPr lang="tr-TR" dirty="0"/>
              <a:t>Örnek olabilme durumunun karşılandığının ispatlanması gerekmektedir (Bağımsız bir kurum ya da kuruluş tarafından bu durumun teyit edilmesi).</a:t>
            </a:r>
          </a:p>
        </p:txBody>
      </p:sp>
    </p:spTree>
    <p:extLst>
      <p:ext uri="{BB962C8B-B14F-4D97-AF65-F5344CB8AC3E}">
        <p14:creationId xmlns:p14="http://schemas.microsoft.com/office/powerpoint/2010/main" val="16218407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C00000"/>
                </a:solidFill>
              </a:rPr>
              <a:t>YÖKAK Dereceli Değerlendirme Anahtarı ve Kullanımı</a:t>
            </a:r>
            <a:endParaRPr lang="tr-TR" dirty="0"/>
          </a:p>
        </p:txBody>
      </p:sp>
      <p:sp>
        <p:nvSpPr>
          <p:cNvPr id="3" name="İçerik Yer Tutucusu 2"/>
          <p:cNvSpPr>
            <a:spLocks noGrp="1"/>
          </p:cNvSpPr>
          <p:nvPr>
            <p:ph idx="1"/>
          </p:nvPr>
        </p:nvSpPr>
        <p:spPr/>
        <p:txBody>
          <a:bodyPr/>
          <a:lstStyle/>
          <a:p>
            <a:pPr marL="0" indent="0" algn="just">
              <a:buNone/>
            </a:pPr>
            <a:r>
              <a:rPr lang="tr-TR" dirty="0"/>
              <a:t>KİDR hazırlanırken kılavuzda yer alan hususlara ilişkin </a:t>
            </a:r>
            <a:r>
              <a:rPr lang="tr-TR" b="1" u="sng" dirty="0">
                <a:solidFill>
                  <a:srgbClr val="C00000"/>
                </a:solidFill>
              </a:rPr>
              <a:t>“bu husus kurumumuzda mevcuttur”, “bu hususa ilişkin uygulama bulunmaktadır”, “kurumumuzda söz konusu sistem bulunmaktadır” </a:t>
            </a:r>
            <a:r>
              <a:rPr lang="tr-TR" dirty="0"/>
              <a:t>şeklinde </a:t>
            </a:r>
            <a:r>
              <a:rPr lang="tr-TR" b="1" dirty="0"/>
              <a:t>kısa cevaplar vermek yerine</a:t>
            </a:r>
            <a:r>
              <a:rPr lang="tr-TR" dirty="0"/>
              <a:t>, ilgili sürecin kurumda nasıl işlediğine ve yönetildiğine ilişkin </a:t>
            </a:r>
            <a:r>
              <a:rPr lang="tr-TR" b="1" dirty="0"/>
              <a:t>ayrıntıya yer verecek şekilde bir yöntemin izlenmesi</a:t>
            </a:r>
            <a:r>
              <a:rPr lang="tr-TR" dirty="0"/>
              <a:t> beklenmektedir. Ayrıca kılavuzda yer alan hususlar dışında dikkat çekilmek istenen kuruma özgü durumlar söz konusu ise bunlara da raporda yer verilebileceği unutulmamalıdır.</a:t>
            </a:r>
          </a:p>
        </p:txBody>
      </p:sp>
    </p:spTree>
    <p:extLst>
      <p:ext uri="{BB962C8B-B14F-4D97-AF65-F5344CB8AC3E}">
        <p14:creationId xmlns:p14="http://schemas.microsoft.com/office/powerpoint/2010/main" val="1514072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dirty="0"/>
          </a:p>
          <a:p>
            <a:pPr marL="0" indent="0" algn="ctr">
              <a:buNone/>
            </a:pPr>
            <a:endParaRPr lang="tr-TR" dirty="0" smtClean="0"/>
          </a:p>
          <a:p>
            <a:pPr marL="0" indent="0" algn="ctr">
              <a:buNone/>
            </a:pPr>
            <a:r>
              <a:rPr lang="tr-TR" sz="7200" dirty="0" smtClean="0"/>
              <a:t>TEŞEKKÜR EDERİM</a:t>
            </a:r>
            <a:endParaRPr lang="tr-TR" sz="7200" dirty="0"/>
          </a:p>
        </p:txBody>
      </p:sp>
    </p:spTree>
    <p:extLst>
      <p:ext uri="{BB962C8B-B14F-4D97-AF65-F5344CB8AC3E}">
        <p14:creationId xmlns:p14="http://schemas.microsoft.com/office/powerpoint/2010/main" val="3495951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nn-NO" b="1" dirty="0" smtClean="0">
                <a:solidFill>
                  <a:srgbClr val="C00000"/>
                </a:solidFill>
              </a:rPr>
              <a:t>Kurum İç Değerlendirme Raporu</a:t>
            </a:r>
            <a:r>
              <a:rPr lang="tr-TR" b="1" dirty="0" smtClean="0">
                <a:solidFill>
                  <a:srgbClr val="C00000"/>
                </a:solidFill>
              </a:rPr>
              <a:t>’</a:t>
            </a:r>
            <a:r>
              <a:rPr lang="tr-TR" b="1" dirty="0" err="1" smtClean="0">
                <a:solidFill>
                  <a:srgbClr val="C00000"/>
                </a:solidFill>
              </a:rPr>
              <a:t>nun</a:t>
            </a:r>
            <a:r>
              <a:rPr lang="tr-TR" b="1" dirty="0" smtClean="0">
                <a:solidFill>
                  <a:srgbClr val="C00000"/>
                </a:solidFill>
              </a:rPr>
              <a:t> Amacı</a:t>
            </a:r>
            <a:endParaRPr lang="tr-TR" dirty="0"/>
          </a:p>
        </p:txBody>
      </p:sp>
      <p:sp>
        <p:nvSpPr>
          <p:cNvPr id="3" name="İçerik Yer Tutucusu 2"/>
          <p:cNvSpPr>
            <a:spLocks noGrp="1"/>
          </p:cNvSpPr>
          <p:nvPr>
            <p:ph idx="1"/>
          </p:nvPr>
        </p:nvSpPr>
        <p:spPr/>
        <p:txBody>
          <a:bodyPr/>
          <a:lstStyle/>
          <a:p>
            <a:pPr marL="0" indent="0" algn="just">
              <a:lnSpc>
                <a:spcPct val="150000"/>
              </a:lnSpc>
              <a:buNone/>
            </a:pPr>
            <a:r>
              <a:rPr lang="tr-TR" b="1" i="1" dirty="0" err="1" smtClean="0"/>
              <a:t>KİDR’nin</a:t>
            </a:r>
            <a:r>
              <a:rPr lang="tr-TR" b="1" i="1" dirty="0" smtClean="0"/>
              <a:t> amacı</a:t>
            </a:r>
            <a:r>
              <a:rPr lang="tr-TR" dirty="0" smtClean="0"/>
              <a:t>, </a:t>
            </a:r>
            <a:r>
              <a:rPr lang="tr-TR" b="1" dirty="0" smtClean="0"/>
              <a:t>kurumun</a:t>
            </a:r>
            <a:r>
              <a:rPr lang="tr-TR" dirty="0" smtClean="0"/>
              <a:t> kendi </a:t>
            </a:r>
            <a:r>
              <a:rPr lang="tr-TR" b="1" dirty="0" smtClean="0">
                <a:solidFill>
                  <a:srgbClr val="FF0000"/>
                </a:solidFill>
              </a:rPr>
              <a:t>güçlü ve gelişmeye açık yönlerini </a:t>
            </a:r>
            <a:r>
              <a:rPr lang="tr-TR" dirty="0" smtClean="0"/>
              <a:t>tanımasına ve iyileştirme süreçlerine katkı sağlamaktır. Kuruma ait KİDR, kurumun öz değerlendirme çalışmalarının en önemli çıktısıdır. Olgunluk düzeyi yüksek bir KİDR ancak yıl içerisinde </a:t>
            </a:r>
            <a:r>
              <a:rPr lang="tr-TR" b="1" dirty="0" smtClean="0"/>
              <a:t>iç kalite güvencesi sistemi ve iç değerlendirme çalışmalarının</a:t>
            </a:r>
            <a:r>
              <a:rPr lang="tr-TR" dirty="0" smtClean="0"/>
              <a:t> </a:t>
            </a:r>
            <a:r>
              <a:rPr lang="tr-TR" b="1" dirty="0" smtClean="0">
                <a:solidFill>
                  <a:srgbClr val="FF0000"/>
                </a:solidFill>
              </a:rPr>
              <a:t>etkin bir şekilde gerçekleştirilmesi</a:t>
            </a:r>
            <a:r>
              <a:rPr lang="tr-TR" dirty="0" smtClean="0"/>
              <a:t> ile mümkündür.</a:t>
            </a:r>
            <a:endParaRPr lang="tr-TR" dirty="0"/>
          </a:p>
        </p:txBody>
      </p:sp>
    </p:spTree>
    <p:extLst>
      <p:ext uri="{BB962C8B-B14F-4D97-AF65-F5344CB8AC3E}">
        <p14:creationId xmlns:p14="http://schemas.microsoft.com/office/powerpoint/2010/main" val="26057303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nn-NO" b="1" dirty="0" smtClean="0">
                <a:solidFill>
                  <a:srgbClr val="C00000"/>
                </a:solidFill>
              </a:rPr>
              <a:t>Kurum İç Değerlendirme Raporu</a:t>
            </a:r>
            <a:r>
              <a:rPr lang="tr-TR" b="1" dirty="0" smtClean="0">
                <a:solidFill>
                  <a:srgbClr val="C00000"/>
                </a:solidFill>
              </a:rPr>
              <a:t>’</a:t>
            </a:r>
            <a:r>
              <a:rPr lang="tr-TR" b="1" dirty="0" err="1" smtClean="0">
                <a:solidFill>
                  <a:srgbClr val="C00000"/>
                </a:solidFill>
              </a:rPr>
              <a:t>nun</a:t>
            </a:r>
            <a:r>
              <a:rPr lang="tr-TR" b="1" dirty="0" smtClean="0">
                <a:solidFill>
                  <a:srgbClr val="C00000"/>
                </a:solidFill>
              </a:rPr>
              <a:t> Amacı</a:t>
            </a:r>
            <a:endParaRPr lang="tr-TR" dirty="0"/>
          </a:p>
        </p:txBody>
      </p:sp>
      <p:sp>
        <p:nvSpPr>
          <p:cNvPr id="3" name="İçerik Yer Tutucusu 2"/>
          <p:cNvSpPr>
            <a:spLocks noGrp="1"/>
          </p:cNvSpPr>
          <p:nvPr>
            <p:ph idx="1"/>
          </p:nvPr>
        </p:nvSpPr>
        <p:spPr/>
        <p:txBody>
          <a:bodyPr>
            <a:normAutofit/>
          </a:bodyPr>
          <a:lstStyle/>
          <a:p>
            <a:pPr marL="0" indent="0" algn="just">
              <a:buNone/>
            </a:pPr>
            <a:r>
              <a:rPr lang="tr-TR" b="1" i="1" dirty="0" smtClean="0"/>
              <a:t>KİDR; </a:t>
            </a:r>
          </a:p>
          <a:p>
            <a:pPr marL="0" indent="0" algn="just">
              <a:buNone/>
            </a:pPr>
            <a:r>
              <a:rPr lang="tr-TR" b="1" dirty="0" smtClean="0"/>
              <a:t>- paydaşlarla iletişim ve iş birliği</a:t>
            </a:r>
            <a:r>
              <a:rPr lang="tr-TR" dirty="0" smtClean="0"/>
              <a:t>, </a:t>
            </a:r>
          </a:p>
          <a:p>
            <a:pPr marL="0" indent="0" algn="just">
              <a:buNone/>
            </a:pPr>
            <a:r>
              <a:rPr lang="tr-TR" b="1" dirty="0" smtClean="0">
                <a:solidFill>
                  <a:srgbClr val="FF0000"/>
                </a:solidFill>
              </a:rPr>
              <a:t>- öz değerlendirme çalışmaları </a:t>
            </a:r>
            <a:r>
              <a:rPr lang="tr-TR" dirty="0" smtClean="0"/>
              <a:t>ve </a:t>
            </a:r>
          </a:p>
          <a:p>
            <a:pPr marL="0" indent="0" algn="just">
              <a:buNone/>
            </a:pPr>
            <a:r>
              <a:rPr lang="tr-TR" sz="3600" b="1" dirty="0" smtClean="0">
                <a:solidFill>
                  <a:srgbClr val="00B050"/>
                </a:solidFill>
              </a:rPr>
              <a:t>***kalite güvencesi kültürünün yaygınlaştırılması ve içselleştirilmesi</a:t>
            </a:r>
            <a:r>
              <a:rPr lang="tr-TR" dirty="0" smtClean="0"/>
              <a:t> amacıyla kullanılmalıdır. </a:t>
            </a:r>
          </a:p>
        </p:txBody>
      </p:sp>
    </p:spTree>
    <p:extLst>
      <p:ext uri="{BB962C8B-B14F-4D97-AF65-F5344CB8AC3E}">
        <p14:creationId xmlns:p14="http://schemas.microsoft.com/office/powerpoint/2010/main" val="1081589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nn-NO" b="1" dirty="0" smtClean="0">
                <a:solidFill>
                  <a:srgbClr val="C00000"/>
                </a:solidFill>
              </a:rPr>
              <a:t>Kurum İç Değerlendirme Raporu</a:t>
            </a:r>
            <a:r>
              <a:rPr lang="tr-TR" b="1" dirty="0" smtClean="0">
                <a:solidFill>
                  <a:srgbClr val="C00000"/>
                </a:solidFill>
              </a:rPr>
              <a:t>’</a:t>
            </a:r>
            <a:r>
              <a:rPr lang="tr-TR" b="1" dirty="0" err="1" smtClean="0">
                <a:solidFill>
                  <a:srgbClr val="C00000"/>
                </a:solidFill>
              </a:rPr>
              <a:t>nun</a:t>
            </a:r>
            <a:r>
              <a:rPr lang="tr-TR" b="1" dirty="0" smtClean="0">
                <a:solidFill>
                  <a:srgbClr val="C00000"/>
                </a:solidFill>
              </a:rPr>
              <a:t> Amacı</a:t>
            </a:r>
            <a:endParaRPr lang="tr-TR" dirty="0"/>
          </a:p>
        </p:txBody>
      </p:sp>
      <p:sp>
        <p:nvSpPr>
          <p:cNvPr id="3" name="İçerik Yer Tutucusu 2"/>
          <p:cNvSpPr>
            <a:spLocks noGrp="1"/>
          </p:cNvSpPr>
          <p:nvPr>
            <p:ph idx="1"/>
          </p:nvPr>
        </p:nvSpPr>
        <p:spPr/>
        <p:txBody>
          <a:bodyPr/>
          <a:lstStyle/>
          <a:p>
            <a:pPr marL="0" indent="0" algn="just">
              <a:buNone/>
            </a:pPr>
            <a:r>
              <a:rPr lang="tr-TR" b="1" dirty="0" smtClean="0"/>
              <a:t>Raporun hazırlanma sürecinin kuruma katkısının arttırılması amacıyla;</a:t>
            </a:r>
          </a:p>
          <a:p>
            <a:pPr marL="0" indent="0" algn="just">
              <a:buNone/>
            </a:pPr>
            <a:endParaRPr lang="tr-TR" b="1" dirty="0" smtClean="0"/>
          </a:p>
          <a:p>
            <a:pPr algn="just">
              <a:buFontTx/>
              <a:buChar char="-"/>
            </a:pPr>
            <a:r>
              <a:rPr lang="tr-TR" dirty="0" smtClean="0"/>
              <a:t>çalışmalarda </a:t>
            </a:r>
            <a:r>
              <a:rPr lang="tr-TR" b="1" dirty="0" smtClean="0">
                <a:solidFill>
                  <a:srgbClr val="FF0000"/>
                </a:solidFill>
              </a:rPr>
              <a:t>kapsayıcılık ve katılımcılığın </a:t>
            </a:r>
            <a:r>
              <a:rPr lang="tr-TR" dirty="0" smtClean="0"/>
              <a:t>sağlanması, </a:t>
            </a:r>
          </a:p>
          <a:p>
            <a:pPr algn="just">
              <a:buFontTx/>
              <a:buChar char="-"/>
            </a:pPr>
            <a:r>
              <a:rPr lang="tr-TR" dirty="0" smtClean="0"/>
              <a:t>bürokratik </a:t>
            </a:r>
            <a:r>
              <a:rPr lang="tr-TR" sz="4000" b="1" dirty="0" smtClean="0">
                <a:solidFill>
                  <a:srgbClr val="00B050"/>
                </a:solidFill>
              </a:rPr>
              <a:t>veri yönetiminden daha ziyade süreç yönetimi </a:t>
            </a:r>
            <a:r>
              <a:rPr lang="tr-TR" dirty="0" smtClean="0"/>
              <a:t>yaklaşımının benimsenmesi, </a:t>
            </a:r>
          </a:p>
          <a:p>
            <a:pPr algn="just">
              <a:buFontTx/>
              <a:buChar char="-"/>
            </a:pPr>
            <a:r>
              <a:rPr lang="tr-TR" dirty="0" smtClean="0"/>
              <a:t>kalite komisyonu çalışmalarında </a:t>
            </a:r>
            <a:r>
              <a:rPr lang="tr-TR" b="1" dirty="0" smtClean="0">
                <a:solidFill>
                  <a:srgbClr val="0070C0"/>
                </a:solidFill>
              </a:rPr>
              <a:t>şeffaflığın sağlanması ve sürekli eğitim </a:t>
            </a:r>
            <a:r>
              <a:rPr lang="tr-TR" dirty="0" smtClean="0"/>
              <a:t>çalışmalarıyla desteklenmesi beklenmektedir. </a:t>
            </a:r>
          </a:p>
          <a:p>
            <a:pPr marL="0" indent="0" algn="just">
              <a:buNone/>
            </a:pPr>
            <a:endParaRPr lang="tr-TR" dirty="0"/>
          </a:p>
        </p:txBody>
      </p:sp>
    </p:spTree>
    <p:extLst>
      <p:ext uri="{BB962C8B-B14F-4D97-AF65-F5344CB8AC3E}">
        <p14:creationId xmlns:p14="http://schemas.microsoft.com/office/powerpoint/2010/main" val="1617168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nn-NO" b="1" dirty="0" smtClean="0">
                <a:solidFill>
                  <a:srgbClr val="C00000"/>
                </a:solidFill>
              </a:rPr>
              <a:t>Kurum İç Değerlendirme Raporu</a:t>
            </a:r>
            <a:r>
              <a:rPr lang="tr-TR" b="1" dirty="0" smtClean="0">
                <a:solidFill>
                  <a:srgbClr val="C00000"/>
                </a:solidFill>
              </a:rPr>
              <a:t>’</a:t>
            </a:r>
            <a:r>
              <a:rPr lang="tr-TR" b="1" dirty="0" err="1" smtClean="0">
                <a:solidFill>
                  <a:srgbClr val="C00000"/>
                </a:solidFill>
              </a:rPr>
              <a:t>nun</a:t>
            </a:r>
            <a:r>
              <a:rPr lang="tr-TR" b="1" dirty="0" smtClean="0">
                <a:solidFill>
                  <a:srgbClr val="C00000"/>
                </a:solidFill>
              </a:rPr>
              <a:t> İçeriği</a:t>
            </a:r>
            <a:endParaRPr lang="tr-TR" dirty="0"/>
          </a:p>
        </p:txBody>
      </p:sp>
      <p:sp>
        <p:nvSpPr>
          <p:cNvPr id="3" name="İçerik Yer Tutucusu 2"/>
          <p:cNvSpPr>
            <a:spLocks noGrp="1"/>
          </p:cNvSpPr>
          <p:nvPr>
            <p:ph idx="1"/>
          </p:nvPr>
        </p:nvSpPr>
        <p:spPr/>
        <p:txBody>
          <a:bodyPr/>
          <a:lstStyle/>
          <a:p>
            <a:pPr marL="0" indent="0" algn="just">
              <a:buNone/>
            </a:pPr>
            <a:r>
              <a:rPr lang="tr-TR" dirty="0" err="1" smtClean="0"/>
              <a:t>KİDR’de</a:t>
            </a:r>
            <a:r>
              <a:rPr lang="tr-TR" dirty="0" smtClean="0"/>
              <a:t> yükseköğretim kurumunun </a:t>
            </a:r>
            <a:r>
              <a:rPr lang="tr-TR" b="1" dirty="0" smtClean="0"/>
              <a:t>iç kalite güvencesi sisteminin olgunluk düzeyi </a:t>
            </a:r>
            <a:r>
              <a:rPr lang="tr-TR" dirty="0" smtClean="0"/>
              <a:t>irdelenmelidir. Bu kapsamda kurumun:</a:t>
            </a:r>
          </a:p>
          <a:p>
            <a:pPr marL="0" indent="0" algn="just">
              <a:buNone/>
            </a:pPr>
            <a:endParaRPr lang="tr-TR" dirty="0" smtClean="0"/>
          </a:p>
          <a:p>
            <a:pPr algn="just"/>
            <a:r>
              <a:rPr lang="tr-TR" dirty="0" smtClean="0"/>
              <a:t>Değerleri, misyon ve hedefleriyle uyumlu olarak; </a:t>
            </a:r>
            <a:r>
              <a:rPr lang="tr-TR" dirty="0" smtClean="0">
                <a:solidFill>
                  <a:srgbClr val="FF0000"/>
                </a:solidFill>
              </a:rPr>
              <a:t>LİDERLİK, YÖNETİŞİM VE KALİTE</a:t>
            </a:r>
            <a:r>
              <a:rPr lang="tr-TR" dirty="0" smtClean="0"/>
              <a:t>, </a:t>
            </a:r>
            <a:r>
              <a:rPr lang="tr-TR" dirty="0" smtClean="0">
                <a:solidFill>
                  <a:srgbClr val="0070C0"/>
                </a:solidFill>
              </a:rPr>
              <a:t>EĞİTİM VE ÖĞRETİM</a:t>
            </a:r>
            <a:r>
              <a:rPr lang="tr-TR" dirty="0" smtClean="0"/>
              <a:t>, </a:t>
            </a:r>
            <a:r>
              <a:rPr lang="tr-TR" dirty="0" smtClean="0">
                <a:solidFill>
                  <a:srgbClr val="C00000"/>
                </a:solidFill>
              </a:rPr>
              <a:t>ARAŞTIRMA VE GELİŞTİRME</a:t>
            </a:r>
            <a:r>
              <a:rPr lang="tr-TR" dirty="0" smtClean="0"/>
              <a:t> ve </a:t>
            </a:r>
            <a:r>
              <a:rPr lang="tr-TR" b="1" dirty="0" smtClean="0"/>
              <a:t>TOPLUMSAL KATKI</a:t>
            </a:r>
            <a:r>
              <a:rPr lang="tr-TR" dirty="0" smtClean="0"/>
              <a:t> süreçlerinde sahip olduğu kaynakları ve yetkinlikleri nasıl planladığı ve yönettiği, </a:t>
            </a:r>
            <a:endParaRPr lang="tr-TR" dirty="0"/>
          </a:p>
        </p:txBody>
      </p:sp>
    </p:spTree>
    <p:extLst>
      <p:ext uri="{BB962C8B-B14F-4D97-AF65-F5344CB8AC3E}">
        <p14:creationId xmlns:p14="http://schemas.microsoft.com/office/powerpoint/2010/main" val="42788850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nn-NO" b="1" dirty="0" smtClean="0">
                <a:solidFill>
                  <a:srgbClr val="C00000"/>
                </a:solidFill>
              </a:rPr>
              <a:t>Kurum İç Değerlendirme Raporu</a:t>
            </a:r>
            <a:r>
              <a:rPr lang="tr-TR" b="1" dirty="0" smtClean="0">
                <a:solidFill>
                  <a:srgbClr val="C00000"/>
                </a:solidFill>
              </a:rPr>
              <a:t>’</a:t>
            </a:r>
            <a:r>
              <a:rPr lang="tr-TR" b="1" dirty="0" err="1" smtClean="0">
                <a:solidFill>
                  <a:srgbClr val="C00000"/>
                </a:solidFill>
              </a:rPr>
              <a:t>nun</a:t>
            </a:r>
            <a:r>
              <a:rPr lang="tr-TR" b="1" dirty="0" smtClean="0">
                <a:solidFill>
                  <a:srgbClr val="C00000"/>
                </a:solidFill>
              </a:rPr>
              <a:t> İçeriği</a:t>
            </a:r>
            <a:endParaRPr lang="tr-TR" dirty="0"/>
          </a:p>
        </p:txBody>
      </p:sp>
      <p:sp>
        <p:nvSpPr>
          <p:cNvPr id="3" name="İçerik Yer Tutucusu 2"/>
          <p:cNvSpPr>
            <a:spLocks noGrp="1"/>
          </p:cNvSpPr>
          <p:nvPr>
            <p:ph idx="1"/>
          </p:nvPr>
        </p:nvSpPr>
        <p:spPr/>
        <p:txBody>
          <a:bodyPr/>
          <a:lstStyle/>
          <a:p>
            <a:pPr algn="just"/>
            <a:r>
              <a:rPr lang="tr-TR" dirty="0" smtClean="0"/>
              <a:t>Kurum genelinde ve süreçler bazında izleme ve iyileştirmelerin nasıl gerçekleştirildiği,</a:t>
            </a:r>
          </a:p>
          <a:p>
            <a:pPr algn="just"/>
            <a:r>
              <a:rPr lang="tr-TR" dirty="0" smtClean="0"/>
              <a:t>Planlama, uygulama, izleme ve iyileştirme süreçlerine paydaş katılımının nasıl sağlandığı,</a:t>
            </a:r>
          </a:p>
          <a:p>
            <a:pPr algn="just"/>
            <a:r>
              <a:rPr lang="tr-TR" dirty="0" smtClean="0"/>
              <a:t>İç kalite güvencesi sisteminde </a:t>
            </a:r>
            <a:r>
              <a:rPr lang="tr-TR" b="1" dirty="0" smtClean="0"/>
              <a:t>güçlü ve iyileşmeye açık alanların </a:t>
            </a:r>
            <a:r>
              <a:rPr lang="tr-TR" dirty="0" smtClean="0"/>
              <a:t>neler olduğu, </a:t>
            </a:r>
          </a:p>
          <a:p>
            <a:pPr algn="just"/>
            <a:r>
              <a:rPr lang="tr-TR" dirty="0" smtClean="0"/>
              <a:t>Gerçekleştirilemeyen iyileştirmelerin nedenleri,</a:t>
            </a:r>
          </a:p>
          <a:p>
            <a:pPr marL="0" indent="0" algn="just">
              <a:buNone/>
            </a:pPr>
            <a:endParaRPr lang="tr-TR" dirty="0"/>
          </a:p>
        </p:txBody>
      </p:sp>
    </p:spTree>
    <p:extLst>
      <p:ext uri="{BB962C8B-B14F-4D97-AF65-F5344CB8AC3E}">
        <p14:creationId xmlns:p14="http://schemas.microsoft.com/office/powerpoint/2010/main" val="14039702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3455" y="365125"/>
            <a:ext cx="10730345" cy="1325563"/>
          </a:xfrm>
        </p:spPr>
        <p:txBody>
          <a:bodyPr/>
          <a:lstStyle/>
          <a:p>
            <a:pPr algn="just"/>
            <a:r>
              <a:rPr lang="tr-TR" b="1" dirty="0" smtClean="0">
                <a:solidFill>
                  <a:srgbClr val="C00000"/>
                </a:solidFill>
              </a:rPr>
              <a:t>KURUM İÇ DEĞERLENDİRME RAPORU ŞABLONU</a:t>
            </a:r>
            <a:endParaRPr lang="tr-TR" b="1" dirty="0">
              <a:solidFill>
                <a:srgbClr val="C00000"/>
              </a:solidFill>
            </a:endParaRPr>
          </a:p>
        </p:txBody>
      </p:sp>
      <p:sp>
        <p:nvSpPr>
          <p:cNvPr id="3" name="İçerik Yer Tutucusu 2"/>
          <p:cNvSpPr>
            <a:spLocks noGrp="1"/>
          </p:cNvSpPr>
          <p:nvPr>
            <p:ph idx="1"/>
          </p:nvPr>
        </p:nvSpPr>
        <p:spPr/>
        <p:txBody>
          <a:bodyPr/>
          <a:lstStyle/>
          <a:p>
            <a:pPr marL="0" indent="0">
              <a:buNone/>
            </a:pPr>
            <a:endParaRPr lang="tr-TR" sz="3600" b="1" dirty="0" smtClean="0">
              <a:solidFill>
                <a:srgbClr val="0070C0"/>
              </a:solidFill>
            </a:endParaRPr>
          </a:p>
          <a:p>
            <a:pPr marL="0" indent="0">
              <a:buNone/>
            </a:pPr>
            <a:r>
              <a:rPr lang="tr-TR" sz="3600" b="1" dirty="0" smtClean="0"/>
              <a:t>ÖZET</a:t>
            </a:r>
          </a:p>
          <a:p>
            <a:pPr marL="0" indent="0" algn="just">
              <a:buNone/>
            </a:pPr>
            <a:r>
              <a:rPr lang="tr-TR" dirty="0" smtClean="0"/>
              <a:t>Bu bölümde, raporun amacı, kapsamı ve hazırlanma sürecine ilişkin kısa bilgilere yer verilmelidir. Kurumun öz değerlendirme çalışmalarının temel bulguları özetlenmelidir.</a:t>
            </a:r>
            <a:endParaRPr lang="tr-TR" dirty="0"/>
          </a:p>
        </p:txBody>
      </p:sp>
    </p:spTree>
    <p:extLst>
      <p:ext uri="{BB962C8B-B14F-4D97-AF65-F5344CB8AC3E}">
        <p14:creationId xmlns:p14="http://schemas.microsoft.com/office/powerpoint/2010/main" val="3234095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KURUM HAKKINDA BİLGİLER </a:t>
            </a:r>
          </a:p>
          <a:p>
            <a:pPr marL="0" indent="0" algn="just">
              <a:buNone/>
            </a:pPr>
            <a:r>
              <a:rPr lang="tr-TR" dirty="0" smtClean="0"/>
              <a:t>Bu bölümde, kurumun tarihsel gelişimi, misyonu, vizyonu, değerleri, hedefleri, organizasyon yapısı ve iyileştirme alanları hakkında bilgi verilmelidir.</a:t>
            </a:r>
          </a:p>
          <a:p>
            <a:pPr marL="0" indent="0" algn="just">
              <a:buNone/>
            </a:pPr>
            <a:r>
              <a:rPr lang="tr-TR" b="1" dirty="0" smtClean="0"/>
              <a:t>Sonrasında; </a:t>
            </a:r>
            <a:r>
              <a:rPr lang="tr-TR" dirty="0" smtClean="0"/>
              <a:t>(14 ölçüt ve 46 alt ölçüt)</a:t>
            </a:r>
            <a:endParaRPr lang="tr-TR" dirty="0"/>
          </a:p>
          <a:p>
            <a:pPr marL="0" indent="0" algn="just">
              <a:buNone/>
            </a:pPr>
            <a:r>
              <a:rPr lang="tr-TR" dirty="0" smtClean="0">
                <a:solidFill>
                  <a:srgbClr val="FF0000"/>
                </a:solidFill>
              </a:rPr>
              <a:t>A. LİDERLİK, YÖNETİŞİM VE KALİTE</a:t>
            </a:r>
            <a:r>
              <a:rPr lang="tr-TR" dirty="0" smtClean="0"/>
              <a:t>, </a:t>
            </a:r>
          </a:p>
          <a:p>
            <a:pPr marL="0" indent="0" algn="just">
              <a:buNone/>
            </a:pPr>
            <a:r>
              <a:rPr lang="tr-TR" dirty="0" smtClean="0">
                <a:solidFill>
                  <a:srgbClr val="0070C0"/>
                </a:solidFill>
              </a:rPr>
              <a:t>B. EĞİTİM VE ÖĞRETİM</a:t>
            </a:r>
            <a:r>
              <a:rPr lang="tr-TR" dirty="0" smtClean="0"/>
              <a:t>, </a:t>
            </a:r>
          </a:p>
          <a:p>
            <a:pPr marL="0" indent="0" algn="just">
              <a:buNone/>
            </a:pPr>
            <a:r>
              <a:rPr lang="tr-TR" dirty="0" smtClean="0">
                <a:solidFill>
                  <a:srgbClr val="C00000"/>
                </a:solidFill>
              </a:rPr>
              <a:t>C. ARAŞTIRMA VE GELİŞTİRME</a:t>
            </a:r>
            <a:r>
              <a:rPr lang="tr-TR" dirty="0" smtClean="0"/>
              <a:t> ve </a:t>
            </a:r>
          </a:p>
          <a:p>
            <a:pPr marL="0" indent="0" algn="just">
              <a:buNone/>
            </a:pPr>
            <a:r>
              <a:rPr lang="tr-TR" b="1" dirty="0" smtClean="0"/>
              <a:t>D. TOPLUMSAL KATKI</a:t>
            </a:r>
            <a:endParaRPr lang="tr-TR" b="1" dirty="0"/>
          </a:p>
        </p:txBody>
      </p:sp>
      <p:sp>
        <p:nvSpPr>
          <p:cNvPr id="4" name="Unvan 1"/>
          <p:cNvSpPr>
            <a:spLocks noGrp="1"/>
          </p:cNvSpPr>
          <p:nvPr>
            <p:ph type="title"/>
          </p:nvPr>
        </p:nvSpPr>
        <p:spPr>
          <a:xfrm>
            <a:off x="623455" y="365125"/>
            <a:ext cx="10730345" cy="1325563"/>
          </a:xfrm>
        </p:spPr>
        <p:txBody>
          <a:bodyPr/>
          <a:lstStyle/>
          <a:p>
            <a:pPr algn="just"/>
            <a:r>
              <a:rPr lang="tr-TR" b="1" dirty="0" smtClean="0">
                <a:solidFill>
                  <a:srgbClr val="C00000"/>
                </a:solidFill>
              </a:rPr>
              <a:t>KURUM İÇ DEĞERLENDİRME RAPORU ŞABLONU</a:t>
            </a:r>
            <a:endParaRPr lang="tr-TR" b="1" dirty="0">
              <a:solidFill>
                <a:srgbClr val="C00000"/>
              </a:solidFill>
            </a:endParaRPr>
          </a:p>
        </p:txBody>
      </p:sp>
    </p:spTree>
    <p:extLst>
      <p:ext uri="{BB962C8B-B14F-4D97-AF65-F5344CB8AC3E}">
        <p14:creationId xmlns:p14="http://schemas.microsoft.com/office/powerpoint/2010/main" val="2792067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937</Words>
  <Application>Microsoft Office PowerPoint</Application>
  <PresentationFormat>Geniş ekran</PresentationFormat>
  <Paragraphs>117</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Calibri</vt:lpstr>
      <vt:lpstr>Calibri Light</vt:lpstr>
      <vt:lpstr>Office Teması</vt:lpstr>
      <vt:lpstr>KURUM İÇ DEĞERLENDİRME RAPORU (KİDR)  HAZIRLAMA SÜRECİ</vt:lpstr>
      <vt:lpstr>Kurum İç Değerlendirme Raporu </vt:lpstr>
      <vt:lpstr>Kurum İç Değerlendirme Raporu’nun Amacı</vt:lpstr>
      <vt:lpstr>Kurum İç Değerlendirme Raporu’nun Amacı</vt:lpstr>
      <vt:lpstr>Kurum İç Değerlendirme Raporu’nun Amacı</vt:lpstr>
      <vt:lpstr>Kurum İç Değerlendirme Raporu’nun İçeriği</vt:lpstr>
      <vt:lpstr>Kurum İç Değerlendirme Raporu’nun İçeriği</vt:lpstr>
      <vt:lpstr>KURUM İÇ DEĞERLENDİRME RAPORU ŞABLONU</vt:lpstr>
      <vt:lpstr>KURUM İÇ DEĞERLENDİRME RAPORU ŞABLONU</vt:lpstr>
      <vt:lpstr>KURUM İÇ DEĞERLENDİRME RAPORU ŞABLONU</vt:lpstr>
      <vt:lpstr>KURUM İÇ DEĞERLENDİRME RAPORU ŞABLONU</vt:lpstr>
      <vt:lpstr>KURUM İÇ DEĞERLENDİRME RAPORU ŞABLONU</vt:lpstr>
      <vt:lpstr>KURUM İÇ DEĞERLENDİRME RAPORU ŞABLONU</vt:lpstr>
      <vt:lpstr>KURUM İÇ DEĞERLENDİRME RAPORU ŞABLONU</vt:lpstr>
      <vt:lpstr>PowerPoint Sunusu</vt:lpstr>
      <vt:lpstr>Kanıtlar</vt:lpstr>
      <vt:lpstr>Kanıtlar</vt:lpstr>
      <vt:lpstr>A.4.2. Öğrenci Geri Bildirimleri </vt:lpstr>
      <vt:lpstr>YÖKAK Dereceli Değerlendirme Anahtarı ve Kullanımı</vt:lpstr>
      <vt:lpstr>YÖKAK Dereceli Değerlendirme Anahtarı ve Kullanımı</vt:lpstr>
      <vt:lpstr>YÖKAK Dereceli Değerlendirme Anahtarı ve Kullanımı</vt:lpstr>
      <vt:lpstr>YÖKAK Dereceli Değerlendirme Anahtarı ve Kullanımı</vt:lpstr>
      <vt:lpstr>YÖKAK Dereceli Değerlendirme Anahtarı ve Kullanımı</vt:lpstr>
      <vt:lpstr>YÖKAK Dereceli Değerlendirme Anahtarı ve Kullanımı</vt:lpstr>
      <vt:lpstr>YÖKAK Dereceli Değerlendirme Anahtarı ve Kullanımı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Kurum İç Değerlendirme Raporu (KİDR) </dc:title>
  <dc:creator>Bekir </dc:creator>
  <cp:lastModifiedBy>Bekir </cp:lastModifiedBy>
  <cp:revision>27</cp:revision>
  <dcterms:created xsi:type="dcterms:W3CDTF">2023-12-10T17:50:27Z</dcterms:created>
  <dcterms:modified xsi:type="dcterms:W3CDTF">2023-12-10T21:09:54Z</dcterms:modified>
</cp:coreProperties>
</file>